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82"/>
  </p:normalViewPr>
  <p:slideViewPr>
    <p:cSldViewPr snapToGrid="0" snapToObjects="1">
      <p:cViewPr varScale="1">
        <p:scale>
          <a:sx n="117" d="100"/>
          <a:sy n="117" d="100"/>
        </p:scale>
        <p:origin x="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46170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99754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16198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75748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23454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35488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79330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3599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79511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2253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574BF2B-FAD0-4A4D-8FAE-B949A4A51C27}" type="datetimeFigureOut">
              <a:rPr lang="es-ES_tradnl" smtClean="0"/>
              <a:t>11/2/20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775446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4BF2B-FAD0-4A4D-8FAE-B949A4A51C27}" type="datetimeFigureOut">
              <a:rPr lang="es-ES_tradnl" smtClean="0"/>
              <a:t>11/2/20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2B7AB-4E5C-2F43-B96A-20D9A96A1F3D}" type="slidenum">
              <a:rPr lang="es-ES_tradnl" smtClean="0"/>
              <a:t>‹Nr.›</a:t>
            </a:fld>
            <a:endParaRPr lang="es-ES_tradnl"/>
          </a:p>
        </p:txBody>
      </p:sp>
    </p:spTree>
    <p:extLst>
      <p:ext uri="{BB962C8B-B14F-4D97-AF65-F5344CB8AC3E}">
        <p14:creationId xmlns:p14="http://schemas.microsoft.com/office/powerpoint/2010/main" val="1430507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
            <a:ext cx="9262797" cy="69573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DAA57497-ED32-4BCD-BC51-CE1055AC7F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8" t="1126" r="9550"/>
          <a:stretch/>
        </p:blipFill>
        <p:spPr bwMode="auto">
          <a:xfrm>
            <a:off x="4295800" y="249260"/>
            <a:ext cx="5400600" cy="6359480"/>
          </a:xfrm>
          <a:prstGeom prst="rect">
            <a:avLst/>
          </a:prstGeom>
          <a:solidFill>
            <a:srgbClr val="FFC000"/>
          </a:solidFill>
          <a:ln w="76200">
            <a:solidFill>
              <a:srgbClr val="FFC000"/>
            </a:solidFill>
          </a:ln>
          <a:effectLst/>
        </p:spPr>
      </p:pic>
      <p:sp>
        <p:nvSpPr>
          <p:cNvPr id="13" name="CuadroTexto 12">
            <a:extLst>
              <a:ext uri="{FF2B5EF4-FFF2-40B4-BE49-F238E27FC236}">
                <a16:creationId xmlns:a16="http://schemas.microsoft.com/office/drawing/2014/main" xmlns="" id="{62434605-0D0E-4FCD-A854-1451E5804047}"/>
              </a:ext>
            </a:extLst>
          </p:cNvPr>
          <p:cNvSpPr txBox="1"/>
          <p:nvPr/>
        </p:nvSpPr>
        <p:spPr>
          <a:xfrm>
            <a:off x="2495601" y="249261"/>
            <a:ext cx="518615" cy="6186309"/>
          </a:xfrm>
          <a:prstGeom prst="rect">
            <a:avLst/>
          </a:prstGeom>
          <a:noFill/>
          <a:ln w="76200">
            <a:solidFill>
              <a:srgbClr val="FFC000"/>
            </a:solidFill>
          </a:ln>
        </p:spPr>
        <p:txBody>
          <a:bodyPr wrap="square" rtlCol="0">
            <a:spAutoFit/>
          </a:bodyPr>
          <a:lstStyle/>
          <a:p>
            <a:pPr algn="ctr"/>
            <a:r>
              <a:rPr lang="es-MX" sz="3600" b="1" dirty="0">
                <a:solidFill>
                  <a:srgbClr val="FFC000"/>
                </a:solidFill>
              </a:rPr>
              <a:t>BIENVENIDOS</a:t>
            </a:r>
          </a:p>
        </p:txBody>
      </p:sp>
    </p:spTree>
    <p:extLst>
      <p:ext uri="{BB962C8B-B14F-4D97-AF65-F5344CB8AC3E}">
        <p14:creationId xmlns:p14="http://schemas.microsoft.com/office/powerpoint/2010/main" val="1515255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919536" y="2060848"/>
            <a:ext cx="8568952" cy="4680520"/>
          </a:xfrm>
        </p:spPr>
        <p:txBody>
          <a:bodyPr>
            <a:noAutofit/>
          </a:bodyPr>
          <a:lstStyle/>
          <a:p>
            <a:pPr marL="0" indent="0" algn="just">
              <a:buNone/>
            </a:pPr>
            <a:r>
              <a:rPr lang="es-MX" sz="4000" dirty="0">
                <a:solidFill>
                  <a:schemeClr val="bg1"/>
                </a:solidFill>
              </a:rPr>
              <a:t>Compartimos de manera general: </a:t>
            </a:r>
          </a:p>
          <a:p>
            <a:pPr algn="just">
              <a:buFont typeface="Wingdings" panose="05000000000000000000" pitchFamily="2" charset="2"/>
              <a:buChar char="v"/>
            </a:pPr>
            <a:r>
              <a:rPr lang="es-MX" sz="4000" dirty="0">
                <a:solidFill>
                  <a:schemeClr val="bg1"/>
                </a:solidFill>
              </a:rPr>
              <a:t>¿Qué nos dice esta cita bíblica?  </a:t>
            </a:r>
          </a:p>
          <a:p>
            <a:pPr algn="just">
              <a:buFont typeface="Wingdings" panose="05000000000000000000" pitchFamily="2" charset="2"/>
              <a:buChar char="v"/>
            </a:pPr>
            <a:r>
              <a:rPr lang="es-MX" sz="4000" dirty="0">
                <a:solidFill>
                  <a:schemeClr val="bg1"/>
                </a:solidFill>
              </a:rPr>
              <a:t>¿A qué nos invita? </a:t>
            </a:r>
          </a:p>
          <a:p>
            <a:pPr marL="0" indent="0" algn="just">
              <a:buNone/>
            </a:pPr>
            <a:r>
              <a:rPr lang="es-MX" sz="4000" dirty="0">
                <a:solidFill>
                  <a:schemeClr val="bg1"/>
                </a:solidFill>
              </a:rPr>
              <a:t>El texto, nos invita a discernir cual es la voluntad de Dios, conociéndola podremos seguirla y ser sus verdaderos amigos.</a:t>
            </a:r>
          </a:p>
        </p:txBody>
      </p:sp>
      <p:pic>
        <p:nvPicPr>
          <p:cNvPr id="10242" name="Picture 2" descr="Image result for san pab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88640"/>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67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057400" y="675861"/>
            <a:ext cx="4248472" cy="1143000"/>
          </a:xfrm>
        </p:spPr>
        <p:txBody>
          <a:bodyPr>
            <a:normAutofit fontScale="90000"/>
          </a:bodyPr>
          <a:lstStyle/>
          <a:p>
            <a:r>
              <a:rPr lang="es-MX" sz="5400" dirty="0">
                <a:solidFill>
                  <a:srgbClr val="FFFF00"/>
                </a:solidFill>
              </a:rPr>
              <a:t>Respuesta </a:t>
            </a:r>
            <a:br>
              <a:rPr lang="es-MX" sz="5400" dirty="0">
                <a:solidFill>
                  <a:srgbClr val="FFFF00"/>
                </a:solidFill>
              </a:rPr>
            </a:br>
            <a:r>
              <a:rPr lang="es-MX" sz="5400" dirty="0">
                <a:solidFill>
                  <a:srgbClr val="FFFF00"/>
                </a:solidFill>
              </a:rPr>
              <a:t>de fe </a:t>
            </a:r>
            <a:br>
              <a:rPr lang="es-MX" sz="5400" dirty="0">
                <a:solidFill>
                  <a:srgbClr val="FFFF00"/>
                </a:solidFill>
              </a:rPr>
            </a:br>
            <a:r>
              <a:rPr lang="es-MX" sz="5400" dirty="0">
                <a:solidFill>
                  <a:srgbClr val="FFFF00"/>
                </a:solidFill>
              </a:rPr>
              <a:t>(Actuar)</a:t>
            </a:r>
          </a:p>
        </p:txBody>
      </p:sp>
      <p:sp>
        <p:nvSpPr>
          <p:cNvPr id="3" name="2 Marcador de contenido"/>
          <p:cNvSpPr>
            <a:spLocks noGrp="1"/>
          </p:cNvSpPr>
          <p:nvPr>
            <p:ph idx="1"/>
          </p:nvPr>
        </p:nvSpPr>
        <p:spPr>
          <a:xfrm>
            <a:off x="1697088" y="2696091"/>
            <a:ext cx="8640960" cy="4320480"/>
          </a:xfrm>
        </p:spPr>
        <p:txBody>
          <a:bodyPr>
            <a:normAutofit fontScale="85000" lnSpcReduction="10000"/>
          </a:bodyPr>
          <a:lstStyle/>
          <a:p>
            <a:pPr algn="just"/>
            <a:r>
              <a:rPr lang="es-MX" sz="3300" dirty="0">
                <a:solidFill>
                  <a:schemeClr val="bg1"/>
                </a:solidFill>
              </a:rPr>
              <a:t>Aprendamos un poco del discernimiento. </a:t>
            </a:r>
          </a:p>
          <a:p>
            <a:pPr algn="just"/>
            <a:r>
              <a:rPr lang="es-MX" sz="3300" dirty="0">
                <a:solidFill>
                  <a:schemeClr val="bg1"/>
                </a:solidFill>
              </a:rPr>
              <a:t>El discernimiento es la herramienta que nos enseña San Ignacio de Loyola, que comprende la distinción de los movimientos del buen y del mal espíritu, así como el entender sus tácticas y estrategias. Discernimiento para San Ignacio de Loyola significa estar consciente de que Dios nos ayudará a tomar buenas decisiones. </a:t>
            </a:r>
          </a:p>
          <a:p>
            <a:pPr algn="just"/>
            <a:r>
              <a:rPr lang="es-MX" sz="3300" dirty="0">
                <a:solidFill>
                  <a:schemeClr val="bg1"/>
                </a:solidFill>
              </a:rPr>
              <a:t>Así que el discernimiento es la habilidad de ver claramente cuáles son las fuerzas que nos llevan a actuar; es escoger el camino más alineado con los deseos de Dios para ti y para </a:t>
            </a:r>
            <a:r>
              <a:rPr lang="es-MX" sz="3600" dirty="0">
                <a:solidFill>
                  <a:schemeClr val="bg1"/>
                </a:solidFill>
              </a:rPr>
              <a:t>el mundo.</a:t>
            </a:r>
          </a:p>
        </p:txBody>
      </p:sp>
      <p:pic>
        <p:nvPicPr>
          <p:cNvPr id="11266" name="Picture 2" descr="Image result for san ignacio de loy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215027"/>
            <a:ext cx="4962128" cy="248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15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ownloads\eti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904" y="44625"/>
            <a:ext cx="6061448" cy="677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83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03512" y="2780928"/>
            <a:ext cx="8640960" cy="4320480"/>
          </a:xfrm>
        </p:spPr>
        <p:txBody>
          <a:bodyPr>
            <a:normAutofit fontScale="77500" lnSpcReduction="20000"/>
          </a:bodyPr>
          <a:lstStyle/>
          <a:p>
            <a:pPr algn="just"/>
            <a:r>
              <a:rPr lang="es-MX" sz="3600" dirty="0">
                <a:solidFill>
                  <a:schemeClr val="bg1"/>
                </a:solidFill>
              </a:rPr>
              <a:t>Cinco pasos para discernir (entregar las hojas para cada ejercitante)</a:t>
            </a:r>
          </a:p>
          <a:p>
            <a:pPr algn="just"/>
            <a:r>
              <a:rPr lang="es-MX" sz="3600" dirty="0">
                <a:solidFill>
                  <a:schemeClr val="bg1"/>
                </a:solidFill>
              </a:rPr>
              <a:t>Primero, tratar de estar libre de todo lo que te detiene para seguir los deseos de Dios. Como son, miedos, egoísmo, escrúpulos. “Señor me abro a tu voluntad”-</a:t>
            </a:r>
          </a:p>
          <a:p>
            <a:pPr algn="just"/>
            <a:r>
              <a:rPr lang="es-MX" sz="3600" dirty="0">
                <a:solidFill>
                  <a:schemeClr val="bg1"/>
                </a:solidFill>
              </a:rPr>
              <a:t>Segundo, pide la ayuda de Dios. El discernimiento no se lleva a cabo por su propia cuenta. Necesitas la ayuda de Dios para escoger el camino correcto. Con la ayuda del Evangelio y las enseñanzas de la Iglesia, en un contexto de la oración. Usando la cabeza y el corazón. “Confía en tu corazón, pero usa tu cabeza”.</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865" y="188640"/>
            <a:ext cx="2240037" cy="250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919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31504" y="260648"/>
            <a:ext cx="8928992" cy="6840760"/>
          </a:xfrm>
        </p:spPr>
        <p:txBody>
          <a:bodyPr>
            <a:noAutofit/>
          </a:bodyPr>
          <a:lstStyle/>
          <a:p>
            <a:pPr algn="just"/>
            <a:r>
              <a:rPr lang="es-MX" sz="3600" dirty="0">
                <a:solidFill>
                  <a:schemeClr val="bg1"/>
                </a:solidFill>
              </a:rPr>
              <a:t>Tercero: sopesa los ¨movimientos¨ dentro de ti mismo, para ver cuál se origina en Dios y cuál no. Para alguien que esté progresando en la vida espiritual, dice San Ignacio, el ¨buen espíritu¨ le traerá apoyo, aliento y paz mental. Lo opuesto es el ‘mal espíritu’. Este, causa ansiedad y presenta falsos obstáculos para obstaculizar nuestro progreso espiritual. Esto normalmente se manifiesta como la voz del egoísmo.  Para la persona que va en sentido contrario (del bien al mal) las cosas se invierten. </a:t>
            </a:r>
          </a:p>
        </p:txBody>
      </p:sp>
    </p:spTree>
    <p:extLst>
      <p:ext uri="{BB962C8B-B14F-4D97-AF65-F5344CB8AC3E}">
        <p14:creationId xmlns:p14="http://schemas.microsoft.com/office/powerpoint/2010/main" val="634194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631504" y="260648"/>
            <a:ext cx="8928992" cy="6840760"/>
          </a:xfrm>
        </p:spPr>
        <p:txBody>
          <a:bodyPr>
            <a:noAutofit/>
          </a:bodyPr>
          <a:lstStyle/>
          <a:p>
            <a:pPr algn="just"/>
            <a:r>
              <a:rPr lang="es-MX" sz="4000" dirty="0">
                <a:solidFill>
                  <a:schemeClr val="bg1"/>
                </a:solidFill>
              </a:rPr>
              <a:t>El ‘Buen Espíritu’ no nos alienta, sino que más bien nos despierta con un sobresalto. Ese es el aguijón de la conciencia. El ‘mal espíritu’ nos alienta al mal comportamiento. ¨No te preocupes. Sigue haciendo el mal”. La persona con experiencia en el discernimiento pronto se vuelve experta en identificar estos movimientos sutiles en su corazón.</a:t>
            </a:r>
          </a:p>
        </p:txBody>
      </p:sp>
    </p:spTree>
    <p:extLst>
      <p:ext uri="{BB962C8B-B14F-4D97-AF65-F5344CB8AC3E}">
        <p14:creationId xmlns:p14="http://schemas.microsoft.com/office/powerpoint/2010/main" val="951100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03512" y="260648"/>
            <a:ext cx="8640960" cy="6840760"/>
          </a:xfrm>
        </p:spPr>
        <p:txBody>
          <a:bodyPr>
            <a:normAutofit/>
          </a:bodyPr>
          <a:lstStyle/>
          <a:p>
            <a:pPr algn="just"/>
            <a:r>
              <a:rPr lang="es-MX" sz="3200" dirty="0">
                <a:solidFill>
                  <a:schemeClr val="bg1"/>
                </a:solidFill>
              </a:rPr>
              <a:t>Cuarto, si no hay una respuesta clara, puedes recurrir a otras prácticas sugeridas por San Ignacio. Puedes imaginarte a alguien en la misma situación tuya, y pensar qué consejo le darías a él o ella, o imagínate qué te gustaría decirle a Jesús en el Juicio Final, o piensa cómo juzgarías esta decisión en tu lecho de muerte.</a:t>
            </a:r>
          </a:p>
          <a:p>
            <a:pPr algn="just"/>
            <a:r>
              <a:rPr lang="es-MX" sz="3200" dirty="0">
                <a:solidFill>
                  <a:schemeClr val="bg1"/>
                </a:solidFill>
              </a:rPr>
              <a:t>Por último, después de hacer un buen discernimiento experimentarás un sentimiento de lo que San Ignacio llama ¨confirmación¨, o un sentido de rectitud. Te sientes en sintonía con los deseos de Dios porque tú estás en su misma frecuencia. Y esto naturalmente trae paz.</a:t>
            </a:r>
          </a:p>
        </p:txBody>
      </p:sp>
    </p:spTree>
    <p:extLst>
      <p:ext uri="{BB962C8B-B14F-4D97-AF65-F5344CB8AC3E}">
        <p14:creationId xmlns:p14="http://schemas.microsoft.com/office/powerpoint/2010/main" val="1425671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834917" y="3645024"/>
            <a:ext cx="8640960" cy="3456384"/>
          </a:xfrm>
        </p:spPr>
        <p:txBody>
          <a:bodyPr>
            <a:normAutofit/>
          </a:bodyPr>
          <a:lstStyle/>
          <a:p>
            <a:pPr algn="just"/>
            <a:r>
              <a:rPr lang="es-MX" sz="3600" dirty="0">
                <a:solidFill>
                  <a:schemeClr val="bg1"/>
                </a:solidFill>
              </a:rPr>
              <a:t>Oración final (coloquio)</a:t>
            </a:r>
          </a:p>
          <a:p>
            <a:pPr algn="just"/>
            <a:r>
              <a:rPr lang="es-MX" sz="3600" dirty="0">
                <a:solidFill>
                  <a:schemeClr val="bg1"/>
                </a:solidFill>
              </a:rPr>
              <a:t>Acción simbólica: Pondremos nuestra mano derecha en nuestro corazón y la izquierda en nuestra frente y le pediremos en silencio al Señor que nos ayude a aprender a discernir para mantenernos en su amistad.</a:t>
            </a:r>
          </a:p>
        </p:txBody>
      </p:sp>
      <p:sp>
        <p:nvSpPr>
          <p:cNvPr id="2" name="AutoShape 2" descr="Image result for en oracion"/>
          <p:cNvSpPr>
            <a:spLocks noChangeAspect="1" noChangeArrowheads="1"/>
          </p:cNvSpPr>
          <p:nvPr/>
        </p:nvSpPr>
        <p:spPr bwMode="auto">
          <a:xfrm>
            <a:off x="1679575" y="-1379538"/>
            <a:ext cx="4286250"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4" descr="Image result for en oracion"/>
          <p:cNvSpPr>
            <a:spLocks noChangeAspect="1" noChangeArrowheads="1"/>
          </p:cNvSpPr>
          <p:nvPr/>
        </p:nvSpPr>
        <p:spPr bwMode="auto">
          <a:xfrm>
            <a:off x="1831975" y="-1227138"/>
            <a:ext cx="4286250"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6" descr="Image result for en oracion"/>
          <p:cNvSpPr>
            <a:spLocks noChangeAspect="1" noChangeArrowheads="1"/>
          </p:cNvSpPr>
          <p:nvPr/>
        </p:nvSpPr>
        <p:spPr bwMode="auto">
          <a:xfrm>
            <a:off x="1984375" y="-1074738"/>
            <a:ext cx="4286250"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5367" name="Picture 7" descr="C:\Users\User\Downloads\oració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800" y="140810"/>
            <a:ext cx="4896544" cy="328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330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834917" y="3645024"/>
            <a:ext cx="8640960" cy="3096344"/>
          </a:xfrm>
        </p:spPr>
        <p:txBody>
          <a:bodyPr>
            <a:normAutofit/>
          </a:bodyPr>
          <a:lstStyle/>
          <a:p>
            <a:pPr algn="just"/>
            <a:r>
              <a:rPr lang="es-MX" sz="3600" dirty="0">
                <a:solidFill>
                  <a:schemeClr val="bg1"/>
                </a:solidFill>
              </a:rPr>
              <a:t>Tarea</a:t>
            </a:r>
          </a:p>
          <a:p>
            <a:pPr algn="just"/>
            <a:r>
              <a:rPr lang="es-MX" sz="3600" dirty="0">
                <a:solidFill>
                  <a:schemeClr val="bg1"/>
                </a:solidFill>
              </a:rPr>
              <a:t>Vamos a empezar a practicar los 5 pasos del discernimiento, y observar lo que sucede.</a:t>
            </a:r>
          </a:p>
          <a:p>
            <a:pPr algn="just"/>
            <a:r>
              <a:rPr lang="es-MX" sz="3600" dirty="0">
                <a:solidFill>
                  <a:schemeClr val="bg1"/>
                </a:solidFill>
              </a:rPr>
              <a:t>Nos despedimos con un abrazo de tres personas.</a:t>
            </a:r>
          </a:p>
        </p:txBody>
      </p:sp>
      <p:pic>
        <p:nvPicPr>
          <p:cNvPr id="14338" name="Picture 2" descr="Image result for t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20688"/>
            <a:ext cx="42862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hu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760" y="620688"/>
            <a:ext cx="444499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13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
            <a:ext cx="9262797" cy="6957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ownloads\portada cuaresmales final(1).jpg"/>
          <p:cNvPicPr>
            <a:picLocks noChangeAspect="1" noChangeArrowheads="1"/>
          </p:cNvPicPr>
          <p:nvPr/>
        </p:nvPicPr>
        <p:blipFill rotWithShape="1">
          <a:blip r:embed="rId3">
            <a:extLst>
              <a:ext uri="{28A0092B-C50C-407E-A947-70E740481C1C}">
                <a14:useLocalDpi xmlns:a14="http://schemas.microsoft.com/office/drawing/2010/main" val="0"/>
              </a:ext>
            </a:extLst>
          </a:blip>
          <a:srcRect l="66778" t="24505" r="10380" b="41711"/>
          <a:stretch/>
        </p:blipFill>
        <p:spPr bwMode="auto">
          <a:xfrm>
            <a:off x="5375920" y="1772816"/>
            <a:ext cx="5167636" cy="4969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ser\Downloads\portada cuaresmales final(1).jpg"/>
          <p:cNvPicPr>
            <a:picLocks noChangeAspect="1" noChangeArrowheads="1"/>
          </p:cNvPicPr>
          <p:nvPr/>
        </p:nvPicPr>
        <p:blipFill rotWithShape="1">
          <a:blip r:embed="rId3">
            <a:extLst>
              <a:ext uri="{28A0092B-C50C-407E-A947-70E740481C1C}">
                <a14:useLocalDpi xmlns:a14="http://schemas.microsoft.com/office/drawing/2010/main" val="0"/>
              </a:ext>
            </a:extLst>
          </a:blip>
          <a:srcRect l="55686" t="11687" r="5331" b="80759"/>
          <a:stretch/>
        </p:blipFill>
        <p:spPr bwMode="auto">
          <a:xfrm>
            <a:off x="1847529" y="415636"/>
            <a:ext cx="8484943" cy="1069148"/>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040870" y="5097378"/>
            <a:ext cx="2952328" cy="707886"/>
          </a:xfrm>
          <a:prstGeom prst="rect">
            <a:avLst/>
          </a:prstGeom>
          <a:noFill/>
        </p:spPr>
        <p:txBody>
          <a:bodyPr wrap="square" rtlCol="0">
            <a:spAutoFit/>
          </a:bodyPr>
          <a:lstStyle/>
          <a:p>
            <a:r>
              <a:rPr lang="es-MX" sz="4000" dirty="0">
                <a:solidFill>
                  <a:srgbClr val="FFC000"/>
                </a:solidFill>
                <a:latin typeface="Arial Black" panose="020B0A04020102020204" pitchFamily="34" charset="0"/>
              </a:rPr>
              <a:t>ADULTOS</a:t>
            </a:r>
          </a:p>
        </p:txBody>
      </p:sp>
      <p:sp>
        <p:nvSpPr>
          <p:cNvPr id="7" name="6 Rectángulo"/>
          <p:cNvSpPr/>
          <p:nvPr/>
        </p:nvSpPr>
        <p:spPr>
          <a:xfrm>
            <a:off x="1847528" y="5097378"/>
            <a:ext cx="3312368" cy="70788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1861007" y="415636"/>
            <a:ext cx="8471465" cy="106914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p:cNvSpPr/>
          <p:nvPr/>
        </p:nvSpPr>
        <p:spPr>
          <a:xfrm>
            <a:off x="5375921" y="1772817"/>
            <a:ext cx="5108951" cy="496998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CuadroTexto"/>
          <p:cNvSpPr txBox="1"/>
          <p:nvPr/>
        </p:nvSpPr>
        <p:spPr>
          <a:xfrm>
            <a:off x="1559496" y="2019613"/>
            <a:ext cx="3636404" cy="2554545"/>
          </a:xfrm>
          <a:prstGeom prst="rect">
            <a:avLst/>
          </a:prstGeom>
          <a:noFill/>
        </p:spPr>
        <p:txBody>
          <a:bodyPr wrap="square" rtlCol="0">
            <a:spAutoFit/>
          </a:bodyPr>
          <a:lstStyle/>
          <a:p>
            <a:r>
              <a:rPr lang="es-MX" sz="8000" dirty="0">
                <a:solidFill>
                  <a:schemeClr val="bg1"/>
                </a:solidFill>
                <a:latin typeface="Edwardian Script ITC" panose="030303020407070D0804" pitchFamily="66" charset="0"/>
              </a:rPr>
              <a:t>Ejercicios Espirituales</a:t>
            </a:r>
          </a:p>
        </p:txBody>
      </p:sp>
    </p:spTree>
    <p:extLst>
      <p:ext uri="{BB962C8B-B14F-4D97-AF65-F5344CB8AC3E}">
        <p14:creationId xmlns:p14="http://schemas.microsoft.com/office/powerpoint/2010/main" val="2045497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970314" y="250031"/>
            <a:ext cx="10515600" cy="1325563"/>
          </a:xfrm>
        </p:spPr>
        <p:txBody>
          <a:bodyPr>
            <a:normAutofit/>
          </a:bodyPr>
          <a:lstStyle/>
          <a:p>
            <a:r>
              <a:rPr lang="es-MX" sz="5400" dirty="0">
                <a:solidFill>
                  <a:srgbClr val="FFFF00"/>
                </a:solidFill>
              </a:rPr>
              <a:t>Enemistad y Discernimiento</a:t>
            </a:r>
          </a:p>
        </p:txBody>
      </p:sp>
      <p:sp>
        <p:nvSpPr>
          <p:cNvPr id="3" name="2 Marcador de contenido"/>
          <p:cNvSpPr>
            <a:spLocks noGrp="1"/>
          </p:cNvSpPr>
          <p:nvPr>
            <p:ph idx="1"/>
          </p:nvPr>
        </p:nvSpPr>
        <p:spPr>
          <a:xfrm>
            <a:off x="1760054" y="2003738"/>
            <a:ext cx="8790688" cy="4351338"/>
          </a:xfrm>
        </p:spPr>
        <p:txBody>
          <a:bodyPr>
            <a:normAutofit/>
          </a:bodyPr>
          <a:lstStyle/>
          <a:p>
            <a:r>
              <a:rPr lang="es-MX" sz="3600" dirty="0">
                <a:solidFill>
                  <a:schemeClr val="bg1"/>
                </a:solidFill>
              </a:rPr>
              <a:t>Objetivo: Ayudar al ejercitante adulto a reconocer las veces que se ha dejado seducir por el mal enemistándose con Dios, para que con el uso de la herramienta del discernimiento espiritual, logre tomar mejores decisiones en su relación con Dios y con sus hermanos.</a:t>
            </a:r>
          </a:p>
        </p:txBody>
      </p:sp>
    </p:spTree>
    <p:extLst>
      <p:ext uri="{BB962C8B-B14F-4D97-AF65-F5344CB8AC3E}">
        <p14:creationId xmlns:p14="http://schemas.microsoft.com/office/powerpoint/2010/main" val="1614130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069772" y="212725"/>
            <a:ext cx="10515600" cy="1325563"/>
          </a:xfrm>
        </p:spPr>
        <p:txBody>
          <a:bodyPr>
            <a:normAutofit/>
          </a:bodyPr>
          <a:lstStyle/>
          <a:p>
            <a:r>
              <a:rPr lang="es-MX" sz="5400" dirty="0">
                <a:solidFill>
                  <a:srgbClr val="FFFF00"/>
                </a:solidFill>
              </a:rPr>
              <a:t>ORACIÓN INICIAL</a:t>
            </a:r>
          </a:p>
        </p:txBody>
      </p:sp>
      <p:sp>
        <p:nvSpPr>
          <p:cNvPr id="3" name="2 Marcador de contenido"/>
          <p:cNvSpPr>
            <a:spLocks noGrp="1"/>
          </p:cNvSpPr>
          <p:nvPr>
            <p:ph idx="1"/>
          </p:nvPr>
        </p:nvSpPr>
        <p:spPr>
          <a:xfrm>
            <a:off x="1981200" y="1340768"/>
            <a:ext cx="8507288" cy="5256584"/>
          </a:xfrm>
        </p:spPr>
        <p:txBody>
          <a:bodyPr>
            <a:normAutofit fontScale="92500" lnSpcReduction="10000"/>
          </a:bodyPr>
          <a:lstStyle/>
          <a:p>
            <a:r>
              <a:rPr lang="es-MX" sz="3600" dirty="0">
                <a:solidFill>
                  <a:schemeClr val="bg1"/>
                </a:solidFill>
              </a:rPr>
              <a:t>¿Qué tengo yo Señor que mi amistad procuras? ¿Qué te mueve Jesús mío para acercarte a mi puerta por la noche lleno de rocío esperando a que mi corazón te responda? Y yo Señor te dejo ahí esperando, mientras me ocupo en los engaños del mal. Perdóname cuando digo que eres mi amigo y no hago lo que tú me dices. Mándanos tu Espíritu para que aprendamos a descubrir los falsos caminos que se nos ofrecen y no nos dan vida, sino muerte. Con tu ayuda no nos separaremos de la fuente de la vida verdadera que eres Tú. Amén</a:t>
            </a:r>
          </a:p>
        </p:txBody>
      </p:sp>
    </p:spTree>
    <p:extLst>
      <p:ext uri="{BB962C8B-B14F-4D97-AF65-F5344CB8AC3E}">
        <p14:creationId xmlns:p14="http://schemas.microsoft.com/office/powerpoint/2010/main" val="1672439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040597" y="116632"/>
            <a:ext cx="8229600" cy="936104"/>
          </a:xfrm>
        </p:spPr>
        <p:txBody>
          <a:bodyPr>
            <a:normAutofit/>
          </a:bodyPr>
          <a:lstStyle/>
          <a:p>
            <a:r>
              <a:rPr lang="es-MX" sz="5400" dirty="0">
                <a:solidFill>
                  <a:srgbClr val="FFFF00"/>
                </a:solidFill>
              </a:rPr>
              <a:t>Bienvenida: </a:t>
            </a: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768" y="911346"/>
            <a:ext cx="4320480" cy="600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8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83"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318657" y="180515"/>
            <a:ext cx="10515600" cy="1325563"/>
          </a:xfrm>
        </p:spPr>
        <p:txBody>
          <a:bodyPr>
            <a:normAutofit/>
          </a:bodyPr>
          <a:lstStyle/>
          <a:p>
            <a:r>
              <a:rPr lang="es-MX" sz="5400" dirty="0">
                <a:solidFill>
                  <a:srgbClr val="FFFF00"/>
                </a:solidFill>
              </a:rPr>
              <a:t>Experiencia Humana (Ver)</a:t>
            </a:r>
          </a:p>
        </p:txBody>
      </p:sp>
      <p:sp>
        <p:nvSpPr>
          <p:cNvPr id="3" name="2 Marcador de contenido"/>
          <p:cNvSpPr>
            <a:spLocks noGrp="1"/>
          </p:cNvSpPr>
          <p:nvPr>
            <p:ph idx="1"/>
          </p:nvPr>
        </p:nvSpPr>
        <p:spPr>
          <a:xfrm>
            <a:off x="1981200" y="1340768"/>
            <a:ext cx="8507288" cy="648072"/>
          </a:xfrm>
        </p:spPr>
        <p:txBody>
          <a:bodyPr>
            <a:normAutofit/>
          </a:bodyPr>
          <a:lstStyle/>
          <a:p>
            <a:pPr marL="0" indent="0" algn="ctr">
              <a:buNone/>
            </a:pPr>
            <a:r>
              <a:rPr lang="es-MX" sz="3600" dirty="0">
                <a:solidFill>
                  <a:schemeClr val="bg1"/>
                </a:solidFill>
              </a:rPr>
              <a:t>Historia de una amistad</a:t>
            </a:r>
          </a:p>
        </p:txBody>
      </p:sp>
      <p:pic>
        <p:nvPicPr>
          <p:cNvPr id="6146" name="Picture 2" descr="Image result for buenos amigos"/>
          <p:cNvPicPr>
            <a:picLocks noChangeAspect="1" noChangeArrowheads="1"/>
          </p:cNvPicPr>
          <p:nvPr/>
        </p:nvPicPr>
        <p:blipFill rotWithShape="1">
          <a:blip r:embed="rId3">
            <a:extLst>
              <a:ext uri="{28A0092B-C50C-407E-A947-70E740481C1C}">
                <a14:useLocalDpi xmlns:a14="http://schemas.microsoft.com/office/drawing/2010/main" val="0"/>
              </a:ext>
            </a:extLst>
          </a:blip>
          <a:srcRect t="8060" b="8961"/>
          <a:stretch/>
        </p:blipFill>
        <p:spPr bwMode="auto">
          <a:xfrm>
            <a:off x="1919537" y="2309460"/>
            <a:ext cx="8267862" cy="428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27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569029" y="187623"/>
            <a:ext cx="10515600" cy="1325563"/>
          </a:xfrm>
        </p:spPr>
        <p:txBody>
          <a:bodyPr>
            <a:normAutofit/>
          </a:bodyPr>
          <a:lstStyle/>
          <a:p>
            <a:r>
              <a:rPr lang="es-MX" sz="5400" dirty="0">
                <a:solidFill>
                  <a:srgbClr val="FFFF00"/>
                </a:solidFill>
              </a:rPr>
              <a:t>Experiencia de fe (Juzgar) </a:t>
            </a:r>
          </a:p>
        </p:txBody>
      </p:sp>
      <p:sp>
        <p:nvSpPr>
          <p:cNvPr id="3" name="2 Marcador de contenido"/>
          <p:cNvSpPr>
            <a:spLocks noGrp="1"/>
          </p:cNvSpPr>
          <p:nvPr>
            <p:ph idx="1"/>
          </p:nvPr>
        </p:nvSpPr>
        <p:spPr>
          <a:xfrm>
            <a:off x="4871864" y="1628800"/>
            <a:ext cx="5616624" cy="5112568"/>
          </a:xfrm>
        </p:spPr>
        <p:txBody>
          <a:bodyPr>
            <a:normAutofit fontScale="92500" lnSpcReduction="10000"/>
          </a:bodyPr>
          <a:lstStyle/>
          <a:p>
            <a:pPr algn="just"/>
            <a:r>
              <a:rPr lang="es-MX" sz="3600" dirty="0">
                <a:solidFill>
                  <a:schemeClr val="bg1"/>
                </a:solidFill>
              </a:rPr>
              <a:t>Nos ponemos de pie para leer el Evangelio. “No hay amor más grande que dar la vida por los amigos. Ustedes son mis amigos si hacen lo que yo les mando. Ya no los llamo servidores, porque el servidor ignora lo que hace su señor; yo los llamo amigos, porque les he dado a conocer todo lo que oí de mi Padre.” (</a:t>
            </a:r>
            <a:r>
              <a:rPr lang="es-MX" sz="3600" dirty="0" err="1">
                <a:solidFill>
                  <a:schemeClr val="bg1"/>
                </a:solidFill>
              </a:rPr>
              <a:t>Jn</a:t>
            </a:r>
            <a:r>
              <a:rPr lang="es-MX" sz="3600" dirty="0">
                <a:solidFill>
                  <a:schemeClr val="bg1"/>
                </a:solidFill>
              </a:rPr>
              <a:t> 15, 13-15).</a:t>
            </a:r>
          </a:p>
        </p:txBody>
      </p:sp>
      <p:pic>
        <p:nvPicPr>
          <p:cNvPr id="7170" name="Picture 2" descr="Las llamadas armas psicotrónicas son una realidad. De hecho más de 400 personas de medio mundo se han agrupado en una asociación que asegura aglutinar a víctimas de esos dispositivos, aparatos que pueden llevar incluso a la muerte  #dios #jesucristo #religion #armapsicotronica #misterio #bossdark"/>
          <p:cNvPicPr>
            <a:picLocks noChangeAspect="1" noChangeArrowheads="1"/>
          </p:cNvPicPr>
          <p:nvPr/>
        </p:nvPicPr>
        <p:blipFill rotWithShape="1">
          <a:blip r:embed="rId3">
            <a:extLst>
              <a:ext uri="{28A0092B-C50C-407E-A947-70E740481C1C}">
                <a14:useLocalDpi xmlns:a14="http://schemas.microsoft.com/office/drawing/2010/main" val="0"/>
              </a:ext>
            </a:extLst>
          </a:blip>
          <a:srcRect t="4684" b="3471"/>
          <a:stretch/>
        </p:blipFill>
        <p:spPr bwMode="auto">
          <a:xfrm>
            <a:off x="2073472" y="1700808"/>
            <a:ext cx="2650604" cy="486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31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489575" y="260648"/>
            <a:ext cx="4998913" cy="6480720"/>
          </a:xfrm>
        </p:spPr>
        <p:txBody>
          <a:bodyPr>
            <a:normAutofit/>
          </a:bodyPr>
          <a:lstStyle/>
          <a:p>
            <a:pPr marL="0" indent="0" algn="just">
              <a:buNone/>
            </a:pPr>
            <a:r>
              <a:rPr lang="es-MX" sz="4000" dirty="0">
                <a:solidFill>
                  <a:schemeClr val="bg1"/>
                </a:solidFill>
              </a:rPr>
              <a:t>La verdadera amistad con Jesús nos viene por cumplir su voluntad, para que no pensemos que lo somos y no sea verdad. Por esto hay que conocer su voluntad en cada cosa que hacemos.</a:t>
            </a:r>
          </a:p>
        </p:txBody>
      </p:sp>
      <p:sp>
        <p:nvSpPr>
          <p:cNvPr id="6" name="AutoShape 2" descr="Related image"/>
          <p:cNvSpPr>
            <a:spLocks noChangeAspect="1" noChangeArrowheads="1"/>
          </p:cNvSpPr>
          <p:nvPr/>
        </p:nvSpPr>
        <p:spPr bwMode="auto">
          <a:xfrm>
            <a:off x="1679575" y="-1912938"/>
            <a:ext cx="3810000" cy="3990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219" name="Picture 3" descr="C:\Users\User\Downloads\12006301_10207772595223683_2055379942292113650_n.jpg"/>
          <p:cNvPicPr>
            <a:picLocks noChangeAspect="1" noChangeArrowheads="1"/>
          </p:cNvPicPr>
          <p:nvPr/>
        </p:nvPicPr>
        <p:blipFill rotWithShape="1">
          <a:blip r:embed="rId3">
            <a:extLst>
              <a:ext uri="{28A0092B-C50C-407E-A947-70E740481C1C}">
                <a14:useLocalDpi xmlns:a14="http://schemas.microsoft.com/office/drawing/2010/main" val="0"/>
              </a:ext>
            </a:extLst>
          </a:blip>
          <a:srcRect l="7053" r="17046"/>
          <a:stretch/>
        </p:blipFill>
        <p:spPr bwMode="auto">
          <a:xfrm>
            <a:off x="1880465" y="1340768"/>
            <a:ext cx="3408220" cy="470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208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62797"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919536" y="2060848"/>
            <a:ext cx="8568952" cy="4680520"/>
          </a:xfrm>
        </p:spPr>
        <p:txBody>
          <a:bodyPr>
            <a:normAutofit fontScale="92500"/>
          </a:bodyPr>
          <a:lstStyle/>
          <a:p>
            <a:pPr marL="0" indent="0" algn="just">
              <a:buNone/>
            </a:pPr>
            <a:r>
              <a:rPr lang="es-MX" sz="3600" dirty="0">
                <a:solidFill>
                  <a:schemeClr val="bg1"/>
                </a:solidFill>
              </a:rPr>
              <a:t>En la carta a los Romanos, san Pablo nos dice: “hermanos, yo los exhorto por la misericordia de Dios a ofrecerse ustedes mismos como una víctima viva, santa y agradable a Dios: este es el culto espiritual que deben ofrecer. No tomen como modelo a este mundo. Por el contrario, transfórmense interiormente renovando su mentalidad, a fin de que puedan discernir cuál es la voluntad de Dios: lo que es bueno, lo que le agrada, lo perfecto.” (</a:t>
            </a:r>
            <a:r>
              <a:rPr lang="es-MX" sz="3600" dirty="0" err="1">
                <a:solidFill>
                  <a:schemeClr val="bg1"/>
                </a:solidFill>
              </a:rPr>
              <a:t>Rm</a:t>
            </a:r>
            <a:r>
              <a:rPr lang="es-MX" sz="3600" dirty="0">
                <a:solidFill>
                  <a:schemeClr val="bg1"/>
                </a:solidFill>
              </a:rPr>
              <a:t>. 12, 1-2).</a:t>
            </a:r>
          </a:p>
        </p:txBody>
      </p:sp>
      <p:pic>
        <p:nvPicPr>
          <p:cNvPr id="10242" name="Picture 2" descr="Image result for san pab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88640"/>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413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1006</Words>
  <Application>Microsoft Macintosh PowerPoint</Application>
  <PresentationFormat>Panorámica</PresentationFormat>
  <Paragraphs>34</Paragraphs>
  <Slides>18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Arial Black</vt:lpstr>
      <vt:lpstr>Calibri</vt:lpstr>
      <vt:lpstr>Calibri Light</vt:lpstr>
      <vt:lpstr>Edwardian Script ITC</vt:lpstr>
      <vt:lpstr>Wingdings</vt:lpstr>
      <vt:lpstr>Arial</vt:lpstr>
      <vt:lpstr>Tema de Office</vt:lpstr>
      <vt:lpstr>Presentación de PowerPoint</vt:lpstr>
      <vt:lpstr>Presentación de PowerPoint</vt:lpstr>
      <vt:lpstr>Enemistad y Discernimiento</vt:lpstr>
      <vt:lpstr>ORACIÓN INICIAL</vt:lpstr>
      <vt:lpstr>Bienvenida: </vt:lpstr>
      <vt:lpstr>Experiencia Humana (Ver)</vt:lpstr>
      <vt:lpstr>Experiencia de fe (Juzgar) </vt:lpstr>
      <vt:lpstr>Presentación de PowerPoint</vt:lpstr>
      <vt:lpstr>Presentación de PowerPoint</vt:lpstr>
      <vt:lpstr>Presentación de PowerPoint</vt:lpstr>
      <vt:lpstr>Respuesta  de fe  (Actuar)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1</cp:revision>
  <dcterms:created xsi:type="dcterms:W3CDTF">2020-02-11T21:15:40Z</dcterms:created>
  <dcterms:modified xsi:type="dcterms:W3CDTF">2020-02-11T21:21:42Z</dcterms:modified>
</cp:coreProperties>
</file>