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9" r:id="rId1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F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8" d="100"/>
          <a:sy n="88"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A733A8F1-EDD3-4D38-9728-3314D1B446AB}" type="datetimeFigureOut">
              <a:rPr lang="es-MX" smtClean="0"/>
              <a:t>30/01/2020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BB32129-6ADA-4ABA-B4FA-958B9F5694CD}" type="slidenum">
              <a:rPr lang="es-MX" smtClean="0"/>
              <a:t>‹Nº›</a:t>
            </a:fld>
            <a:endParaRPr lang="es-MX"/>
          </a:p>
        </p:txBody>
      </p:sp>
    </p:spTree>
    <p:extLst>
      <p:ext uri="{BB962C8B-B14F-4D97-AF65-F5344CB8AC3E}">
        <p14:creationId xmlns:p14="http://schemas.microsoft.com/office/powerpoint/2010/main" val="305484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A733A8F1-EDD3-4D38-9728-3314D1B446AB}" type="datetimeFigureOut">
              <a:rPr lang="es-MX" smtClean="0"/>
              <a:t>30/01/2020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BB32129-6ADA-4ABA-B4FA-958B9F5694CD}" type="slidenum">
              <a:rPr lang="es-MX" smtClean="0"/>
              <a:t>‹Nº›</a:t>
            </a:fld>
            <a:endParaRPr lang="es-MX"/>
          </a:p>
        </p:txBody>
      </p:sp>
    </p:spTree>
    <p:extLst>
      <p:ext uri="{BB962C8B-B14F-4D97-AF65-F5344CB8AC3E}">
        <p14:creationId xmlns:p14="http://schemas.microsoft.com/office/powerpoint/2010/main" val="3291773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A733A8F1-EDD3-4D38-9728-3314D1B446AB}" type="datetimeFigureOut">
              <a:rPr lang="es-MX" smtClean="0"/>
              <a:t>30/01/2020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BB32129-6ADA-4ABA-B4FA-958B9F5694CD}" type="slidenum">
              <a:rPr lang="es-MX" smtClean="0"/>
              <a:t>‹Nº›</a:t>
            </a:fld>
            <a:endParaRPr lang="es-MX"/>
          </a:p>
        </p:txBody>
      </p:sp>
    </p:spTree>
    <p:extLst>
      <p:ext uri="{BB962C8B-B14F-4D97-AF65-F5344CB8AC3E}">
        <p14:creationId xmlns:p14="http://schemas.microsoft.com/office/powerpoint/2010/main" val="224910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A733A8F1-EDD3-4D38-9728-3314D1B446AB}" type="datetimeFigureOut">
              <a:rPr lang="es-MX" smtClean="0"/>
              <a:t>30/01/2020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BB32129-6ADA-4ABA-B4FA-958B9F5694CD}" type="slidenum">
              <a:rPr lang="es-MX" smtClean="0"/>
              <a:t>‹Nº›</a:t>
            </a:fld>
            <a:endParaRPr lang="es-MX"/>
          </a:p>
        </p:txBody>
      </p:sp>
    </p:spTree>
    <p:extLst>
      <p:ext uri="{BB962C8B-B14F-4D97-AF65-F5344CB8AC3E}">
        <p14:creationId xmlns:p14="http://schemas.microsoft.com/office/powerpoint/2010/main" val="4091106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A733A8F1-EDD3-4D38-9728-3314D1B446AB}" type="datetimeFigureOut">
              <a:rPr lang="es-MX" smtClean="0"/>
              <a:t>30/01/2020</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FBB32129-6ADA-4ABA-B4FA-958B9F5694CD}" type="slidenum">
              <a:rPr lang="es-MX" smtClean="0"/>
              <a:t>‹Nº›</a:t>
            </a:fld>
            <a:endParaRPr lang="es-MX"/>
          </a:p>
        </p:txBody>
      </p:sp>
    </p:spTree>
    <p:extLst>
      <p:ext uri="{BB962C8B-B14F-4D97-AF65-F5344CB8AC3E}">
        <p14:creationId xmlns:p14="http://schemas.microsoft.com/office/powerpoint/2010/main" val="723379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A733A8F1-EDD3-4D38-9728-3314D1B446AB}" type="datetimeFigureOut">
              <a:rPr lang="es-MX" smtClean="0"/>
              <a:t>30/01/2020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FBB32129-6ADA-4ABA-B4FA-958B9F5694CD}" type="slidenum">
              <a:rPr lang="es-MX" smtClean="0"/>
              <a:t>‹Nº›</a:t>
            </a:fld>
            <a:endParaRPr lang="es-MX"/>
          </a:p>
        </p:txBody>
      </p:sp>
    </p:spTree>
    <p:extLst>
      <p:ext uri="{BB962C8B-B14F-4D97-AF65-F5344CB8AC3E}">
        <p14:creationId xmlns:p14="http://schemas.microsoft.com/office/powerpoint/2010/main" val="2779350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A733A8F1-EDD3-4D38-9728-3314D1B446AB}" type="datetimeFigureOut">
              <a:rPr lang="es-MX" smtClean="0"/>
              <a:t>30/01/2020</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FBB32129-6ADA-4ABA-B4FA-958B9F5694CD}" type="slidenum">
              <a:rPr lang="es-MX" smtClean="0"/>
              <a:t>‹Nº›</a:t>
            </a:fld>
            <a:endParaRPr lang="es-MX"/>
          </a:p>
        </p:txBody>
      </p:sp>
    </p:spTree>
    <p:extLst>
      <p:ext uri="{BB962C8B-B14F-4D97-AF65-F5344CB8AC3E}">
        <p14:creationId xmlns:p14="http://schemas.microsoft.com/office/powerpoint/2010/main" val="1622988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A733A8F1-EDD3-4D38-9728-3314D1B446AB}" type="datetimeFigureOut">
              <a:rPr lang="es-MX" smtClean="0"/>
              <a:t>30/01/2020</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FBB32129-6ADA-4ABA-B4FA-958B9F5694CD}" type="slidenum">
              <a:rPr lang="es-MX" smtClean="0"/>
              <a:t>‹Nº›</a:t>
            </a:fld>
            <a:endParaRPr lang="es-MX"/>
          </a:p>
        </p:txBody>
      </p:sp>
    </p:spTree>
    <p:extLst>
      <p:ext uri="{BB962C8B-B14F-4D97-AF65-F5344CB8AC3E}">
        <p14:creationId xmlns:p14="http://schemas.microsoft.com/office/powerpoint/2010/main" val="141686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733A8F1-EDD3-4D38-9728-3314D1B446AB}" type="datetimeFigureOut">
              <a:rPr lang="es-MX" smtClean="0"/>
              <a:t>30/01/2020</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FBB32129-6ADA-4ABA-B4FA-958B9F5694CD}" type="slidenum">
              <a:rPr lang="es-MX" smtClean="0"/>
              <a:t>‹Nº›</a:t>
            </a:fld>
            <a:endParaRPr lang="es-MX"/>
          </a:p>
        </p:txBody>
      </p:sp>
    </p:spTree>
    <p:extLst>
      <p:ext uri="{BB962C8B-B14F-4D97-AF65-F5344CB8AC3E}">
        <p14:creationId xmlns:p14="http://schemas.microsoft.com/office/powerpoint/2010/main" val="4105926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733A8F1-EDD3-4D38-9728-3314D1B446AB}" type="datetimeFigureOut">
              <a:rPr lang="es-MX" smtClean="0"/>
              <a:t>30/01/2020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FBB32129-6ADA-4ABA-B4FA-958B9F5694CD}" type="slidenum">
              <a:rPr lang="es-MX" smtClean="0"/>
              <a:t>‹Nº›</a:t>
            </a:fld>
            <a:endParaRPr lang="es-MX"/>
          </a:p>
        </p:txBody>
      </p:sp>
    </p:spTree>
    <p:extLst>
      <p:ext uri="{BB962C8B-B14F-4D97-AF65-F5344CB8AC3E}">
        <p14:creationId xmlns:p14="http://schemas.microsoft.com/office/powerpoint/2010/main" val="627441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A733A8F1-EDD3-4D38-9728-3314D1B446AB}" type="datetimeFigureOut">
              <a:rPr lang="es-MX" smtClean="0"/>
              <a:t>30/01/2020</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FBB32129-6ADA-4ABA-B4FA-958B9F5694CD}" type="slidenum">
              <a:rPr lang="es-MX" smtClean="0"/>
              <a:t>‹Nº›</a:t>
            </a:fld>
            <a:endParaRPr lang="es-MX"/>
          </a:p>
        </p:txBody>
      </p:sp>
    </p:spTree>
    <p:extLst>
      <p:ext uri="{BB962C8B-B14F-4D97-AF65-F5344CB8AC3E}">
        <p14:creationId xmlns:p14="http://schemas.microsoft.com/office/powerpoint/2010/main" val="3361865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FF5E4">
            <a:alpha val="58000"/>
          </a:srgbClr>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33A8F1-EDD3-4D38-9728-3314D1B446AB}" type="datetimeFigureOut">
              <a:rPr lang="es-MX" smtClean="0"/>
              <a:t>30/01/2020</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32129-6ADA-4ABA-B4FA-958B9F5694CD}" type="slidenum">
              <a:rPr lang="es-MX" smtClean="0"/>
              <a:t>‹Nº›</a:t>
            </a:fld>
            <a:endParaRPr lang="es-MX"/>
          </a:p>
        </p:txBody>
      </p:sp>
    </p:spTree>
    <p:extLst>
      <p:ext uri="{BB962C8B-B14F-4D97-AF65-F5344CB8AC3E}">
        <p14:creationId xmlns:p14="http://schemas.microsoft.com/office/powerpoint/2010/main" val="430688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r="805" b="18686"/>
          <a:stretch/>
        </p:blipFill>
        <p:spPr>
          <a:xfrm>
            <a:off x="7310241" y="2161961"/>
            <a:ext cx="3294424" cy="3456265"/>
          </a:xfrm>
          <a:prstGeom prst="rect">
            <a:avLst/>
          </a:prstGeom>
          <a:ln w="76200">
            <a:solidFill>
              <a:srgbClr val="0070C0"/>
            </a:solidFill>
          </a:ln>
        </p:spPr>
      </p:pic>
      <p:sp>
        <p:nvSpPr>
          <p:cNvPr id="5" name="CuadroTexto 4"/>
          <p:cNvSpPr txBox="1"/>
          <p:nvPr/>
        </p:nvSpPr>
        <p:spPr>
          <a:xfrm>
            <a:off x="5421086" y="419595"/>
            <a:ext cx="4822371" cy="646331"/>
          </a:xfrm>
          <a:prstGeom prst="rect">
            <a:avLst/>
          </a:prstGeom>
          <a:noFill/>
          <a:ln w="76200">
            <a:solidFill>
              <a:srgbClr val="0070C0"/>
            </a:solidFill>
          </a:ln>
        </p:spPr>
        <p:txBody>
          <a:bodyPr wrap="square" rtlCol="0">
            <a:spAutoFit/>
          </a:bodyPr>
          <a:lstStyle/>
          <a:p>
            <a:pPr algn="ctr"/>
            <a:r>
              <a:rPr lang="es-MX" sz="3600" b="1" dirty="0" smtClean="0"/>
              <a:t>CUARESMA 2020</a:t>
            </a:r>
            <a:endParaRPr lang="es-MX" sz="3600" b="1" dirty="0"/>
          </a:p>
        </p:txBody>
      </p:sp>
      <p:sp>
        <p:nvSpPr>
          <p:cNvPr id="6" name="CuadroTexto 5"/>
          <p:cNvSpPr txBox="1"/>
          <p:nvPr/>
        </p:nvSpPr>
        <p:spPr>
          <a:xfrm>
            <a:off x="855023" y="1870090"/>
            <a:ext cx="5581403" cy="2308324"/>
          </a:xfrm>
          <a:prstGeom prst="rect">
            <a:avLst/>
          </a:prstGeom>
          <a:noFill/>
          <a:ln w="76200">
            <a:solidFill>
              <a:srgbClr val="0070C0"/>
            </a:solidFill>
          </a:ln>
        </p:spPr>
        <p:txBody>
          <a:bodyPr wrap="square" rtlCol="0">
            <a:spAutoFit/>
          </a:bodyPr>
          <a:lstStyle/>
          <a:p>
            <a:pPr algn="ctr"/>
            <a:r>
              <a:rPr lang="es-MX" sz="4800" b="1" dirty="0" smtClean="0">
                <a:latin typeface="Bradley Hand ITC" panose="03070402050302030203" pitchFamily="66" charset="0"/>
              </a:rPr>
              <a:t>EJERCICIOS ESPIRITUALES</a:t>
            </a:r>
          </a:p>
          <a:p>
            <a:pPr algn="ctr"/>
            <a:r>
              <a:rPr lang="es-MX" sz="4800" b="1" dirty="0" smtClean="0">
                <a:latin typeface="Bradley Hand ITC" panose="03070402050302030203" pitchFamily="66" charset="0"/>
              </a:rPr>
              <a:t>NIÑOS</a:t>
            </a:r>
            <a:endParaRPr lang="es-MX" sz="4800" b="1" dirty="0">
              <a:latin typeface="Bradley Hand ITC" panose="03070402050302030203" pitchFamily="66" charset="0"/>
            </a:endParaRPr>
          </a:p>
        </p:txBody>
      </p:sp>
      <p:sp>
        <p:nvSpPr>
          <p:cNvPr id="7" name="CuadroTexto 6"/>
          <p:cNvSpPr txBox="1"/>
          <p:nvPr/>
        </p:nvSpPr>
        <p:spPr>
          <a:xfrm>
            <a:off x="740230" y="5248894"/>
            <a:ext cx="4847110" cy="369332"/>
          </a:xfrm>
          <a:prstGeom prst="rect">
            <a:avLst/>
          </a:prstGeom>
          <a:noFill/>
          <a:ln w="76200">
            <a:solidFill>
              <a:srgbClr val="0070C0"/>
            </a:solidFill>
          </a:ln>
        </p:spPr>
        <p:txBody>
          <a:bodyPr wrap="square" rtlCol="0">
            <a:spAutoFit/>
          </a:bodyPr>
          <a:lstStyle/>
          <a:p>
            <a:r>
              <a:rPr lang="es-MX" dirty="0" smtClean="0"/>
              <a:t>“Dejen que los niños se acerquen a mí”</a:t>
            </a:r>
            <a:endParaRPr lang="es-MX" dirty="0"/>
          </a:p>
        </p:txBody>
      </p:sp>
      <p:pic>
        <p:nvPicPr>
          <p:cNvPr id="8" name="Imagen 7"/>
          <p:cNvPicPr>
            <a:picLocks noChangeAspect="1"/>
          </p:cNvPicPr>
          <p:nvPr/>
        </p:nvPicPr>
        <p:blipFill>
          <a:blip r:embed="rId3"/>
          <a:stretch>
            <a:fillRect/>
          </a:stretch>
        </p:blipFill>
        <p:spPr>
          <a:xfrm>
            <a:off x="11063757" y="4626465"/>
            <a:ext cx="942707" cy="1244857"/>
          </a:xfrm>
          <a:prstGeom prst="rect">
            <a:avLst/>
          </a:prstGeom>
          <a:ln w="76200">
            <a:solidFill>
              <a:srgbClr val="7030A0"/>
            </a:solidFill>
          </a:ln>
          <a:effectLst>
            <a:softEdge rad="112500"/>
          </a:effectLst>
        </p:spPr>
      </p:pic>
    </p:spTree>
    <p:extLst>
      <p:ext uri="{BB962C8B-B14F-4D97-AF65-F5344CB8AC3E}">
        <p14:creationId xmlns:p14="http://schemas.microsoft.com/office/powerpoint/2010/main" val="34824210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11290" y="390390"/>
            <a:ext cx="8281947" cy="923330"/>
          </a:xfrm>
          <a:prstGeom prst="rect">
            <a:avLst/>
          </a:prstGeom>
          <a:noFill/>
        </p:spPr>
        <p:txBody>
          <a:bodyPr wrap="none" lIns="91440" tIns="45720" rIns="91440" bIns="45720">
            <a:spAutoFit/>
          </a:bodyPr>
          <a:lstStyle/>
          <a:p>
            <a:pPr algn="ctr"/>
            <a:r>
              <a:rPr lang="es-E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Respuesta de Fe (Actuemos)</a:t>
            </a:r>
            <a:endPar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Rectángulo 2"/>
          <p:cNvSpPr/>
          <p:nvPr/>
        </p:nvSpPr>
        <p:spPr>
          <a:xfrm>
            <a:off x="862940" y="2314192"/>
            <a:ext cx="6096000" cy="1200329"/>
          </a:xfrm>
          <a:prstGeom prst="rect">
            <a:avLst/>
          </a:prstGeom>
        </p:spPr>
        <p:txBody>
          <a:bodyPr>
            <a:spAutoFit/>
          </a:bodyPr>
          <a:lstStyle/>
          <a:p>
            <a:r>
              <a:rPr lang="es-MX" dirty="0" smtClean="0">
                <a:effectLst/>
                <a:latin typeface="Arial" panose="020B0604020202020204" pitchFamily="34" charset="0"/>
                <a:ea typeface="Calibri" panose="020F0502020204030204" pitchFamily="34" charset="0"/>
              </a:rPr>
              <a:t>Vamos a realizar la acción simbólica para experimentar el abrazo del Padre a través de Jesús, que nos libra de nuestras ataduras, de nuestras oscuridades, de nuestra soledad.</a:t>
            </a:r>
            <a:endParaRPr lang="es-MX" dirty="0"/>
          </a:p>
        </p:txBody>
      </p:sp>
      <p:sp>
        <p:nvSpPr>
          <p:cNvPr id="4" name="CuadroTexto 3"/>
          <p:cNvSpPr txBox="1"/>
          <p:nvPr/>
        </p:nvSpPr>
        <p:spPr>
          <a:xfrm>
            <a:off x="6246421" y="5023262"/>
            <a:ext cx="4500748" cy="1200329"/>
          </a:xfrm>
          <a:prstGeom prst="rect">
            <a:avLst/>
          </a:prstGeom>
          <a:noFill/>
        </p:spPr>
        <p:txBody>
          <a:bodyPr wrap="square" rtlCol="0">
            <a:spAutoFit/>
          </a:bodyPr>
          <a:lstStyle/>
          <a:p>
            <a:r>
              <a:rPr lang="es-MX" dirty="0" smtClean="0"/>
              <a:t>Nos comprometemos a hacer aquello que nos ayude a sentir </a:t>
            </a:r>
            <a:r>
              <a:rPr lang="es-MX" dirty="0"/>
              <a:t>el abrazo del Padre: confesarse, reconciliarse con sus padres, sus hermanos, algún amigo…</a:t>
            </a:r>
          </a:p>
        </p:txBody>
      </p:sp>
      <p:pic>
        <p:nvPicPr>
          <p:cNvPr id="5" name="Imagen 4"/>
          <p:cNvPicPr>
            <a:picLocks noChangeAspect="1"/>
          </p:cNvPicPr>
          <p:nvPr/>
        </p:nvPicPr>
        <p:blipFill>
          <a:blip r:embed="rId2"/>
          <a:stretch>
            <a:fillRect/>
          </a:stretch>
        </p:blipFill>
        <p:spPr>
          <a:xfrm>
            <a:off x="7865470" y="2128298"/>
            <a:ext cx="2578832" cy="1774090"/>
          </a:xfrm>
          <a:prstGeom prst="rect">
            <a:avLst/>
          </a:prstGeom>
        </p:spPr>
      </p:pic>
      <p:pic>
        <p:nvPicPr>
          <p:cNvPr id="6" name="Imagen 5"/>
          <p:cNvPicPr>
            <a:picLocks noChangeAspect="1"/>
          </p:cNvPicPr>
          <p:nvPr/>
        </p:nvPicPr>
        <p:blipFill>
          <a:blip r:embed="rId3"/>
          <a:stretch>
            <a:fillRect/>
          </a:stretch>
        </p:blipFill>
        <p:spPr>
          <a:xfrm>
            <a:off x="2151572" y="4514993"/>
            <a:ext cx="1816765" cy="1383912"/>
          </a:xfrm>
          <a:prstGeom prst="rect">
            <a:avLst/>
          </a:prstGeom>
        </p:spPr>
      </p:pic>
    </p:spTree>
    <p:extLst>
      <p:ext uri="{BB962C8B-B14F-4D97-AF65-F5344CB8AC3E}">
        <p14:creationId xmlns:p14="http://schemas.microsoft.com/office/powerpoint/2010/main" val="2746544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02576" y="414140"/>
            <a:ext cx="6673932" cy="923330"/>
          </a:xfrm>
          <a:prstGeom prst="rect">
            <a:avLst/>
          </a:prstGeom>
          <a:noFill/>
        </p:spPr>
        <p:txBody>
          <a:bodyPr wrap="square" lIns="91440" tIns="45720" rIns="91440" bIns="45720">
            <a:spAutoFit/>
          </a:bodyPr>
          <a:lstStyle/>
          <a:p>
            <a:pPr algn="ctr"/>
            <a:r>
              <a:rPr lang="es-E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Oración (Coloquio)</a:t>
            </a:r>
            <a:endPar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Rectángulo 2"/>
          <p:cNvSpPr/>
          <p:nvPr/>
        </p:nvSpPr>
        <p:spPr>
          <a:xfrm>
            <a:off x="605641" y="1726804"/>
            <a:ext cx="8360229" cy="4719241"/>
          </a:xfrm>
          <a:prstGeom prst="rect">
            <a:avLst/>
          </a:prstGeom>
        </p:spPr>
        <p:txBody>
          <a:bodyPr wrap="square">
            <a:spAutoFit/>
          </a:bodyPr>
          <a:lstStyle/>
          <a:p>
            <a:pPr algn="just">
              <a:lnSpc>
                <a:spcPct val="150000"/>
              </a:lnSpc>
              <a:spcAft>
                <a:spcPts val="1000"/>
              </a:spcAft>
            </a:pPr>
            <a:r>
              <a:rPr lang="es-MX" dirty="0" smtClean="0">
                <a:effectLst/>
                <a:latin typeface="Arial" panose="020B0604020202020204" pitchFamily="34" charset="0"/>
                <a:ea typeface="Calibri" panose="020F0502020204030204" pitchFamily="34" charset="0"/>
                <a:cs typeface="Times New Roman" panose="02020603050405020304" pitchFamily="18" charset="0"/>
              </a:rPr>
              <a:t>Jesús Buen Pastor, gracias por salir siempre en mi búsqueda, </a:t>
            </a:r>
            <a:endParaRPr lang="es-MX"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MX" dirty="0" smtClean="0">
                <a:effectLst/>
                <a:latin typeface="Arial" panose="020B0604020202020204" pitchFamily="34" charset="0"/>
                <a:ea typeface="Calibri" panose="020F0502020204030204" pitchFamily="34" charset="0"/>
                <a:cs typeface="Times New Roman" panose="02020603050405020304" pitchFamily="18" charset="0"/>
              </a:rPr>
              <a:t>Porque te preocupas de mí cuando me pierdo de tu amor y tu cariño. </a:t>
            </a:r>
            <a:endParaRPr lang="es-MX"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MX" dirty="0" smtClean="0">
                <a:effectLst/>
                <a:latin typeface="Arial" panose="020B0604020202020204" pitchFamily="34" charset="0"/>
                <a:ea typeface="Calibri" panose="020F0502020204030204" pitchFamily="34" charset="0"/>
                <a:cs typeface="Times New Roman" panose="02020603050405020304" pitchFamily="18" charset="0"/>
              </a:rPr>
              <a:t>Gracias Jesús porque nos muestras el amor del Padre, </a:t>
            </a:r>
            <a:endParaRPr lang="es-MX"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MX" dirty="0" smtClean="0">
                <a:effectLst/>
                <a:latin typeface="Arial" panose="020B0604020202020204" pitchFamily="34" charset="0"/>
                <a:ea typeface="Calibri" panose="020F0502020204030204" pitchFamily="34" charset="0"/>
                <a:cs typeface="Times New Roman" panose="02020603050405020304" pitchFamily="18" charset="0"/>
              </a:rPr>
              <a:t>Que desea darnos siempre el mayor abrazo. </a:t>
            </a:r>
            <a:endParaRPr lang="es-MX"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MX" dirty="0" smtClean="0">
                <a:effectLst/>
                <a:latin typeface="Arial" panose="020B0604020202020204" pitchFamily="34" charset="0"/>
                <a:ea typeface="Calibri" panose="020F0502020204030204" pitchFamily="34" charset="0"/>
                <a:cs typeface="Times New Roman" panose="02020603050405020304" pitchFamily="18" charset="0"/>
              </a:rPr>
              <a:t>Ayúdame a dejarme abrazar siempre por ti, </a:t>
            </a:r>
            <a:endParaRPr lang="es-MX"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MX" dirty="0" smtClean="0">
                <a:effectLst/>
                <a:latin typeface="Arial" panose="020B0604020202020204" pitchFamily="34" charset="0"/>
                <a:ea typeface="Calibri" panose="020F0502020204030204" pitchFamily="34" charset="0"/>
                <a:cs typeface="Times New Roman" panose="02020603050405020304" pitchFamily="18" charset="0"/>
              </a:rPr>
              <a:t>A través de todo lo que me permites vivir, </a:t>
            </a:r>
            <a:endParaRPr lang="es-MX"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MX" dirty="0" smtClean="0">
                <a:effectLst/>
                <a:latin typeface="Arial" panose="020B0604020202020204" pitchFamily="34" charset="0"/>
                <a:ea typeface="Calibri" panose="020F0502020204030204" pitchFamily="34" charset="0"/>
                <a:cs typeface="Times New Roman" panose="02020603050405020304" pitchFamily="18" charset="0"/>
              </a:rPr>
              <a:t>Pero especialmente a través del sacramento de la reconciliación.</a:t>
            </a:r>
            <a:endParaRPr lang="es-MX"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MX" dirty="0" smtClean="0">
                <a:effectLst/>
                <a:latin typeface="Arial" panose="020B0604020202020204" pitchFamily="34" charset="0"/>
                <a:ea typeface="Calibri" panose="020F0502020204030204" pitchFamily="34" charset="0"/>
                <a:cs typeface="Times New Roman" panose="02020603050405020304" pitchFamily="18" charset="0"/>
              </a:rPr>
              <a:t>Ayúdame a acercarme con alegría y esperanza a ese regalo de amor. </a:t>
            </a:r>
            <a:endParaRPr lang="es-MX" sz="16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s-MX" dirty="0" smtClean="0">
                <a:effectLst/>
                <a:latin typeface="Arial" panose="020B0604020202020204" pitchFamily="34" charset="0"/>
                <a:ea typeface="Calibri" panose="020F0502020204030204" pitchFamily="34" charset="0"/>
              </a:rPr>
              <a:t>Y que María madre nuestra, nos ayude a abrazarte siempre. Amen. </a:t>
            </a:r>
            <a:endParaRPr lang="es-MX" dirty="0"/>
          </a:p>
        </p:txBody>
      </p:sp>
      <p:pic>
        <p:nvPicPr>
          <p:cNvPr id="4" name="Imagen 3"/>
          <p:cNvPicPr>
            <a:picLocks noChangeAspect="1"/>
          </p:cNvPicPr>
          <p:nvPr/>
        </p:nvPicPr>
        <p:blipFill>
          <a:blip r:embed="rId2"/>
          <a:stretch>
            <a:fillRect/>
          </a:stretch>
        </p:blipFill>
        <p:spPr>
          <a:xfrm>
            <a:off x="7546504" y="3276601"/>
            <a:ext cx="3860008" cy="1925889"/>
          </a:xfrm>
          <a:prstGeom prst="rect">
            <a:avLst/>
          </a:prstGeom>
        </p:spPr>
      </p:pic>
    </p:spTree>
    <p:extLst>
      <p:ext uri="{BB962C8B-B14F-4D97-AF65-F5344CB8AC3E}">
        <p14:creationId xmlns:p14="http://schemas.microsoft.com/office/powerpoint/2010/main" val="2022122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44672" y="794150"/>
            <a:ext cx="5631413" cy="923330"/>
          </a:xfrm>
          <a:prstGeom prst="rect">
            <a:avLst/>
          </a:prstGeom>
          <a:noFill/>
        </p:spPr>
        <p:txBody>
          <a:bodyPr wrap="none" lIns="91440" tIns="45720" rIns="91440" bIns="45720">
            <a:spAutoFit/>
          </a:bodyPr>
          <a:lstStyle/>
          <a:p>
            <a:pPr algn="ctr"/>
            <a:r>
              <a:rPr lang="es-E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El abrazo del Padre</a:t>
            </a:r>
            <a:endPar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 name="Imagen 2"/>
          <p:cNvPicPr>
            <a:picLocks noChangeAspect="1"/>
          </p:cNvPicPr>
          <p:nvPr/>
        </p:nvPicPr>
        <p:blipFill>
          <a:blip r:embed="rId2"/>
          <a:stretch>
            <a:fillRect/>
          </a:stretch>
        </p:blipFill>
        <p:spPr>
          <a:xfrm>
            <a:off x="212553" y="2272427"/>
            <a:ext cx="5847825" cy="3274782"/>
          </a:xfrm>
          <a:prstGeom prst="rect">
            <a:avLst/>
          </a:prstGeom>
        </p:spPr>
      </p:pic>
      <p:sp>
        <p:nvSpPr>
          <p:cNvPr id="4" name="Rectángulo 3"/>
          <p:cNvSpPr/>
          <p:nvPr/>
        </p:nvSpPr>
        <p:spPr>
          <a:xfrm>
            <a:off x="6899564" y="2662608"/>
            <a:ext cx="3745944" cy="2322174"/>
          </a:xfrm>
          <a:prstGeom prst="rect">
            <a:avLst/>
          </a:prstGeom>
        </p:spPr>
        <p:txBody>
          <a:bodyPr wrap="square">
            <a:spAutoFit/>
          </a:bodyPr>
          <a:lstStyle/>
          <a:p>
            <a:pPr algn="just">
              <a:lnSpc>
                <a:spcPct val="115000"/>
              </a:lnSpc>
              <a:spcAft>
                <a:spcPts val="1000"/>
              </a:spcAft>
            </a:pPr>
            <a:r>
              <a:rPr lang="es-MX" b="1" dirty="0" smtClean="0">
                <a:effectLst/>
                <a:latin typeface="Arial" panose="020B0604020202020204" pitchFamily="34" charset="0"/>
                <a:ea typeface="Calibri" panose="020F0502020204030204" pitchFamily="34" charset="0"/>
                <a:cs typeface="Times New Roman" panose="02020603050405020304" pitchFamily="18" charset="0"/>
              </a:rPr>
              <a:t>OBJETIVO:</a:t>
            </a:r>
            <a:r>
              <a:rPr lang="es-MX" dirty="0" smtClean="0">
                <a:effectLst/>
                <a:latin typeface="Arial" panose="020B0604020202020204" pitchFamily="34" charset="0"/>
                <a:ea typeface="Calibri" panose="020F0502020204030204" pitchFamily="34" charset="0"/>
                <a:cs typeface="Times New Roman" panose="02020603050405020304" pitchFamily="18" charset="0"/>
              </a:rPr>
              <a:t> Propiciar en los niños la experiencia del abrazo del Padre enmarcado en el sacramento de la reconciliación como encuentro con Dios que lleno de ternura nos busca y nos abraza.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8139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50814" y="675397"/>
            <a:ext cx="7189149" cy="923330"/>
          </a:xfrm>
          <a:prstGeom prst="rect">
            <a:avLst/>
          </a:prstGeom>
          <a:noFill/>
        </p:spPr>
        <p:txBody>
          <a:bodyPr wrap="none" lIns="91440" tIns="45720" rIns="91440" bIns="45720">
            <a:spAutoFit/>
          </a:bodyPr>
          <a:lstStyle/>
          <a:p>
            <a:pPr algn="ctr"/>
            <a:r>
              <a:rPr lang="es-E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Oración Inicial (Petición)</a:t>
            </a:r>
            <a:endPar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Rectángulo 2"/>
          <p:cNvSpPr/>
          <p:nvPr/>
        </p:nvSpPr>
        <p:spPr>
          <a:xfrm>
            <a:off x="3143003" y="2100988"/>
            <a:ext cx="6096000" cy="4247317"/>
          </a:xfrm>
          <a:prstGeom prst="rect">
            <a:avLst/>
          </a:prstGeom>
        </p:spPr>
        <p:txBody>
          <a:bodyPr>
            <a:spAutoFit/>
          </a:bodyPr>
          <a:lstStyle/>
          <a:p>
            <a:pPr algn="just">
              <a:lnSpc>
                <a:spcPct val="150000"/>
              </a:lnSpc>
              <a:spcAft>
                <a:spcPts val="1000"/>
              </a:spcAft>
            </a:pPr>
            <a:r>
              <a:rPr lang="es-MX" i="1" dirty="0" smtClean="0">
                <a:effectLst/>
                <a:latin typeface="Arial" panose="020B0604020202020204" pitchFamily="34" charset="0"/>
                <a:ea typeface="Calibri" panose="020F0502020204030204" pitchFamily="34" charset="0"/>
                <a:cs typeface="Times New Roman" panose="02020603050405020304" pitchFamily="18" charset="0"/>
              </a:rPr>
              <a:t>Padre Misericordioso, tú que nos abrazas en Jesús, queremos dejarnos tocar por tu amor. Ayúdanos a saber que tú siempre nos esperas y sales a buscarnos de muchas manaras, para encontrar nuestro corazón y consolarnos. Por eso, hoy queremos pedirte </a:t>
            </a:r>
            <a:r>
              <a:rPr lang="es-MX" b="1" i="1" dirty="0" smtClean="0">
                <a:effectLst/>
                <a:latin typeface="Arial" panose="020B0604020202020204" pitchFamily="34" charset="0"/>
                <a:ea typeface="Calibri" panose="020F0502020204030204" pitchFamily="34" charset="0"/>
                <a:cs typeface="Times New Roman" panose="02020603050405020304" pitchFamily="18" charset="0"/>
              </a:rPr>
              <a:t>que experimentemos lo bonito que es dejarnos abrazar por ti y permanecer contigo, sabiendo que nos perdonas. </a:t>
            </a:r>
            <a:r>
              <a:rPr lang="es-MX" i="1" dirty="0" smtClean="0">
                <a:effectLst/>
                <a:latin typeface="Arial" panose="020B0604020202020204" pitchFamily="34" charset="0"/>
                <a:ea typeface="Calibri" panose="020F0502020204030204" pitchFamily="34" charset="0"/>
                <a:cs typeface="Times New Roman" panose="02020603050405020304" pitchFamily="18" charset="0"/>
              </a:rPr>
              <a:t>Ayúdanos a vivir estos ejercicios espirituales profundamente unidos a tu amor para que podamos reconciliarnos y quedarnos en tu regazo. Amen.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9631192" y="3740828"/>
            <a:ext cx="2453749" cy="1899952"/>
          </a:xfrm>
          <a:prstGeom prst="rect">
            <a:avLst/>
          </a:prstGeom>
        </p:spPr>
      </p:pic>
      <p:pic>
        <p:nvPicPr>
          <p:cNvPr id="6" name="Imagen 5"/>
          <p:cNvPicPr>
            <a:picLocks noChangeAspect="1"/>
          </p:cNvPicPr>
          <p:nvPr/>
        </p:nvPicPr>
        <p:blipFill rotWithShape="1">
          <a:blip r:embed="rId3"/>
          <a:srcRect l="1" t="7550" r="802" b="13900"/>
          <a:stretch/>
        </p:blipFill>
        <p:spPr>
          <a:xfrm>
            <a:off x="430835" y="4265149"/>
            <a:ext cx="2319979" cy="13756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3972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361768" y="449766"/>
            <a:ext cx="3682226" cy="923330"/>
          </a:xfrm>
          <a:prstGeom prst="rect">
            <a:avLst/>
          </a:prstGeom>
          <a:noFill/>
        </p:spPr>
        <p:txBody>
          <a:bodyPr wrap="none" lIns="91440" tIns="45720" rIns="91440" bIns="45720">
            <a:spAutoFit/>
          </a:bodyPr>
          <a:lstStyle/>
          <a:p>
            <a:pPr algn="ctr"/>
            <a:r>
              <a:rPr lang="es-E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Bienvenidos</a:t>
            </a:r>
            <a:endPar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 name="Imagen 2"/>
          <p:cNvPicPr>
            <a:picLocks noChangeAspect="1"/>
          </p:cNvPicPr>
          <p:nvPr/>
        </p:nvPicPr>
        <p:blipFill>
          <a:blip r:embed="rId2"/>
          <a:stretch>
            <a:fillRect/>
          </a:stretch>
        </p:blipFill>
        <p:spPr>
          <a:xfrm>
            <a:off x="7097638" y="2340305"/>
            <a:ext cx="4516429" cy="3029654"/>
          </a:xfrm>
          <a:prstGeom prst="rect">
            <a:avLst/>
          </a:prstGeom>
        </p:spPr>
      </p:pic>
      <p:sp>
        <p:nvSpPr>
          <p:cNvPr id="4" name="Rectángulo 3"/>
          <p:cNvSpPr/>
          <p:nvPr/>
        </p:nvSpPr>
        <p:spPr>
          <a:xfrm>
            <a:off x="851065" y="1997394"/>
            <a:ext cx="6096000" cy="923330"/>
          </a:xfrm>
          <a:prstGeom prst="rect">
            <a:avLst/>
          </a:prstGeom>
        </p:spPr>
        <p:txBody>
          <a:bodyPr>
            <a:spAutoFit/>
          </a:bodyPr>
          <a:lstStyle/>
          <a:p>
            <a:r>
              <a:rPr lang="es-MX" dirty="0">
                <a:latin typeface="Arial" panose="020B0604020202020204" pitchFamily="34" charset="0"/>
                <a:ea typeface="Calibri" panose="020F0502020204030204" pitchFamily="34" charset="0"/>
              </a:rPr>
              <a:t>P</a:t>
            </a:r>
            <a:r>
              <a:rPr lang="es-MX" dirty="0" smtClean="0">
                <a:effectLst/>
                <a:latin typeface="Arial" panose="020B0604020202020204" pitchFamily="34" charset="0"/>
                <a:ea typeface="Calibri" panose="020F0502020204030204" pitchFamily="34" charset="0"/>
              </a:rPr>
              <a:t>ara encontrar lo maravilloso de sentirnos abrazados por Dios que nos ama y nos cuida, de manera especial en Jesús</a:t>
            </a:r>
            <a:endParaRPr lang="es-MX" dirty="0"/>
          </a:p>
        </p:txBody>
      </p:sp>
      <p:sp>
        <p:nvSpPr>
          <p:cNvPr id="5" name="CuadroTexto 4"/>
          <p:cNvSpPr txBox="1"/>
          <p:nvPr/>
        </p:nvSpPr>
        <p:spPr>
          <a:xfrm>
            <a:off x="617517" y="4061361"/>
            <a:ext cx="5585364" cy="923330"/>
          </a:xfrm>
          <a:prstGeom prst="rect">
            <a:avLst/>
          </a:prstGeom>
          <a:noFill/>
        </p:spPr>
        <p:txBody>
          <a:bodyPr wrap="square" rtlCol="0">
            <a:spAutoFit/>
          </a:bodyPr>
          <a:lstStyle/>
          <a:p>
            <a:pPr marL="285750" indent="-285750">
              <a:buFont typeface="Arial" panose="020B0604020202020204" pitchFamily="34" charset="0"/>
              <a:buChar char="•"/>
            </a:pPr>
            <a:r>
              <a:rPr lang="es-MX" dirty="0" smtClean="0"/>
              <a:t>¿Qué recordamos de los días de Ejercicios anteriores?</a:t>
            </a:r>
          </a:p>
          <a:p>
            <a:pPr marL="285750" indent="-285750">
              <a:buFont typeface="Arial" panose="020B0604020202020204" pitchFamily="34" charset="0"/>
              <a:buChar char="•"/>
            </a:pPr>
            <a:r>
              <a:rPr lang="es-MX" dirty="0" smtClean="0"/>
              <a:t>¿Cuáles son las experiencias que más nos han acercado a Dios en estos días?</a:t>
            </a:r>
            <a:endParaRPr lang="es-MX" dirty="0"/>
          </a:p>
        </p:txBody>
      </p:sp>
    </p:spTree>
    <p:extLst>
      <p:ext uri="{BB962C8B-B14F-4D97-AF65-F5344CB8AC3E}">
        <p14:creationId xmlns:p14="http://schemas.microsoft.com/office/powerpoint/2010/main" val="727259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196605" y="1485469"/>
            <a:ext cx="2950699" cy="2151955"/>
          </a:xfrm>
          <a:prstGeom prst="rect">
            <a:avLst/>
          </a:prstGeom>
          <a:ln>
            <a:noFill/>
          </a:ln>
          <a:effectLst>
            <a:outerShdw blurRad="292100" dist="139700" dir="2700000" algn="tl" rotWithShape="0">
              <a:srgbClr val="333333">
                <a:alpha val="65000"/>
              </a:srgbClr>
            </a:outerShdw>
          </a:effectLst>
        </p:spPr>
      </p:pic>
      <p:pic>
        <p:nvPicPr>
          <p:cNvPr id="3" name="Picture 8" descr="Resultado de imagen para corazon&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610" y="486889"/>
            <a:ext cx="2653727" cy="2340588"/>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684866" y="1098530"/>
            <a:ext cx="2351314" cy="738664"/>
          </a:xfrm>
          <a:prstGeom prst="rect">
            <a:avLst/>
          </a:prstGeom>
        </p:spPr>
        <p:txBody>
          <a:bodyPr wrap="square">
            <a:spAutoFit/>
          </a:bodyPr>
          <a:lstStyle/>
          <a:p>
            <a:pPr algn="ctr"/>
            <a:r>
              <a:rPr lang="es-MX" sz="1400" dirty="0" smtClean="0">
                <a:latin typeface="Arial" panose="020B0604020202020204" pitchFamily="34" charset="0"/>
                <a:ea typeface="Calibri" panose="020F0502020204030204" pitchFamily="34" charset="0"/>
              </a:rPr>
              <a:t>“Aunque una madre se olvide de su criatura, yo no te olvidaré…” </a:t>
            </a:r>
            <a:endParaRPr lang="es-MX" sz="1400" dirty="0"/>
          </a:p>
        </p:txBody>
      </p:sp>
      <p:sp>
        <p:nvSpPr>
          <p:cNvPr id="5" name="CuadroTexto 4"/>
          <p:cNvSpPr txBox="1"/>
          <p:nvPr/>
        </p:nvSpPr>
        <p:spPr>
          <a:xfrm>
            <a:off x="783771" y="2792787"/>
            <a:ext cx="2553195" cy="646331"/>
          </a:xfrm>
          <a:prstGeom prst="rect">
            <a:avLst/>
          </a:prstGeom>
          <a:noFill/>
        </p:spPr>
        <p:txBody>
          <a:bodyPr wrap="square" rtlCol="0">
            <a:spAutoFit/>
          </a:bodyPr>
          <a:lstStyle/>
          <a:p>
            <a:pPr algn="ctr"/>
            <a:r>
              <a:rPr lang="es-MX" dirty="0" smtClean="0"/>
              <a:t>Ternura de Dios que nos ama inmensamente</a:t>
            </a:r>
            <a:endParaRPr lang="es-MX" dirty="0"/>
          </a:p>
        </p:txBody>
      </p:sp>
      <p:pic>
        <p:nvPicPr>
          <p:cNvPr id="6" name="Imagen 5"/>
          <p:cNvPicPr>
            <a:picLocks noChangeAspect="1"/>
          </p:cNvPicPr>
          <p:nvPr/>
        </p:nvPicPr>
        <p:blipFill>
          <a:blip r:embed="rId4"/>
          <a:stretch>
            <a:fillRect/>
          </a:stretch>
        </p:blipFill>
        <p:spPr>
          <a:xfrm>
            <a:off x="1736102" y="3835730"/>
            <a:ext cx="3726546" cy="1943393"/>
          </a:xfrm>
          <a:prstGeom prst="rect">
            <a:avLst/>
          </a:prstGeom>
        </p:spPr>
      </p:pic>
      <p:sp>
        <p:nvSpPr>
          <p:cNvPr id="7" name="CuadroTexto 6"/>
          <p:cNvSpPr txBox="1"/>
          <p:nvPr/>
        </p:nvSpPr>
        <p:spPr>
          <a:xfrm>
            <a:off x="2002144" y="5132792"/>
            <a:ext cx="3194461" cy="646331"/>
          </a:xfrm>
          <a:prstGeom prst="rect">
            <a:avLst/>
          </a:prstGeom>
          <a:noFill/>
        </p:spPr>
        <p:txBody>
          <a:bodyPr wrap="square" rtlCol="0">
            <a:spAutoFit/>
          </a:bodyPr>
          <a:lstStyle/>
          <a:p>
            <a:pPr algn="ctr"/>
            <a:r>
              <a:rPr lang="es-MX" dirty="0" smtClean="0"/>
              <a:t>Sin embargo, me escondo de Dios y me alejo de su amor</a:t>
            </a:r>
            <a:endParaRPr lang="es-MX" dirty="0"/>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9541" y="4660269"/>
            <a:ext cx="2214300" cy="1966457"/>
          </a:xfrm>
          <a:prstGeom prst="rect">
            <a:avLst/>
          </a:prstGeom>
          <a:noFill/>
          <a:ln w="28575">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sp>
        <p:nvSpPr>
          <p:cNvPr id="9" name="CuadroTexto 8"/>
          <p:cNvSpPr txBox="1"/>
          <p:nvPr/>
        </p:nvSpPr>
        <p:spPr>
          <a:xfrm>
            <a:off x="6699443" y="4013938"/>
            <a:ext cx="1942162" cy="646331"/>
          </a:xfrm>
          <a:prstGeom prst="rect">
            <a:avLst/>
          </a:prstGeom>
          <a:noFill/>
        </p:spPr>
        <p:txBody>
          <a:bodyPr wrap="square" rtlCol="0">
            <a:spAutoFit/>
          </a:bodyPr>
          <a:lstStyle/>
          <a:p>
            <a:pPr algn="ctr"/>
            <a:r>
              <a:rPr lang="es-MX" dirty="0" smtClean="0"/>
              <a:t>Porque el mal tiene una máscara</a:t>
            </a:r>
            <a:endParaRPr lang="es-MX" dirty="0"/>
          </a:p>
        </p:txBody>
      </p:sp>
      <p:sp>
        <p:nvSpPr>
          <p:cNvPr id="10" name="CuadroTexto 9"/>
          <p:cNvSpPr txBox="1"/>
          <p:nvPr/>
        </p:nvSpPr>
        <p:spPr>
          <a:xfrm>
            <a:off x="8965870" y="1657183"/>
            <a:ext cx="3016333" cy="646331"/>
          </a:xfrm>
          <a:prstGeom prst="rect">
            <a:avLst/>
          </a:prstGeom>
          <a:noFill/>
        </p:spPr>
        <p:txBody>
          <a:bodyPr wrap="square" rtlCol="0">
            <a:spAutoFit/>
          </a:bodyPr>
          <a:lstStyle/>
          <a:p>
            <a:r>
              <a:rPr lang="es-MX" dirty="0" smtClean="0"/>
              <a:t>Pero Jesús nos ayuda a vencer las tentaciones</a:t>
            </a:r>
            <a:endParaRPr lang="es-MX" dirty="0"/>
          </a:p>
        </p:txBody>
      </p:sp>
      <p:pic>
        <p:nvPicPr>
          <p:cNvPr id="11" name="Imagen 10"/>
          <p:cNvPicPr>
            <a:picLocks noChangeAspect="1"/>
          </p:cNvPicPr>
          <p:nvPr/>
        </p:nvPicPr>
        <p:blipFill>
          <a:blip r:embed="rId6"/>
          <a:stretch>
            <a:fillRect/>
          </a:stretch>
        </p:blipFill>
        <p:spPr>
          <a:xfrm>
            <a:off x="9201478" y="2541132"/>
            <a:ext cx="2357707" cy="1795972"/>
          </a:xfrm>
          <a:prstGeom prst="rect">
            <a:avLst/>
          </a:prstGeom>
        </p:spPr>
      </p:pic>
      <p:sp>
        <p:nvSpPr>
          <p:cNvPr id="12" name="Rectángulo 11"/>
          <p:cNvSpPr/>
          <p:nvPr/>
        </p:nvSpPr>
        <p:spPr>
          <a:xfrm>
            <a:off x="4633261" y="486889"/>
            <a:ext cx="3732561" cy="923330"/>
          </a:xfrm>
          <a:prstGeom prst="rect">
            <a:avLst/>
          </a:prstGeom>
          <a:noFill/>
        </p:spPr>
        <p:txBody>
          <a:bodyPr wrap="none" lIns="91440" tIns="45720" rIns="91440" bIns="45720">
            <a:spAutoFit/>
          </a:bodyPr>
          <a:lstStyle/>
          <a:p>
            <a:pPr algn="ctr"/>
            <a:r>
              <a:rPr lang="es-E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Recordamos</a:t>
            </a:r>
            <a:endPar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90633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par>
                                <p:cTn id="24" presetID="21" presetClass="entr" presetSubtype="1"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heel(1)">
                                      <p:cBhvr>
                                        <p:cTn id="31" dur="2000"/>
                                        <p:tgtEl>
                                          <p:spTgt spid="10"/>
                                        </p:tgtEl>
                                      </p:cBhvr>
                                    </p:animEffect>
                                  </p:childTnLst>
                                </p:cTn>
                              </p:par>
                              <p:par>
                                <p:cTn id="32" presetID="21" presetClass="entr" presetSubtype="1"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heel(1)">
                                      <p:cBhvr>
                                        <p:cTn id="3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26635" y="303565"/>
            <a:ext cx="7639977" cy="923330"/>
          </a:xfrm>
          <a:prstGeom prst="rect">
            <a:avLst/>
          </a:prstGeom>
          <a:noFill/>
        </p:spPr>
        <p:txBody>
          <a:bodyPr wrap="none" lIns="91440" tIns="45720" rIns="91440" bIns="45720">
            <a:spAutoFit/>
          </a:bodyPr>
          <a:lstStyle/>
          <a:p>
            <a:pPr algn="ctr"/>
            <a:r>
              <a:rPr lang="es-E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Experiencia Humana (Ver)</a:t>
            </a:r>
            <a:endPar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Rectángulo 2"/>
          <p:cNvSpPr/>
          <p:nvPr/>
        </p:nvSpPr>
        <p:spPr>
          <a:xfrm>
            <a:off x="498764" y="1569101"/>
            <a:ext cx="6103917" cy="2306209"/>
          </a:xfrm>
          <a:prstGeom prst="rect">
            <a:avLst/>
          </a:prstGeom>
        </p:spPr>
        <p:txBody>
          <a:bodyPr wrap="square">
            <a:spAutoFit/>
          </a:bodyPr>
          <a:lstStyle/>
          <a:p>
            <a:pPr algn="just">
              <a:lnSpc>
                <a:spcPct val="115000"/>
              </a:lnSpc>
              <a:spcAft>
                <a:spcPts val="1000"/>
              </a:spcAft>
            </a:pPr>
            <a:r>
              <a:rPr lang="es-MX" sz="1400" dirty="0" smtClean="0">
                <a:effectLst/>
                <a:latin typeface="Arial" panose="020B0604020202020204" pitchFamily="34" charset="0"/>
                <a:ea typeface="Calibri" panose="020F0502020204030204" pitchFamily="34" charset="0"/>
                <a:cs typeface="Times New Roman" panose="02020603050405020304" pitchFamily="18" charset="0"/>
              </a:rPr>
              <a:t>Juan tiene un coche que le gusta mucho, con él juega todas tardes después de terminar la tarea que le dejan en la escuela. En ocasiones, se llevaba su juguete a la escuela y disfruta jugando con él junto a sus amigos.  En una ocasión se perdió y no supo donde lo dejó o se le olvido, se sintió muy triste, y un poco molesto. Cuando llegó a su casa habló con sus papás sobre eso y ellos trataron de consolarlo, pero Juan se sentía muy frustrado, sin embargo, en la medida que sus padres le mostraron su cariño, sus sentimientos fueron cambiando hasta que se sintió más tranquilo.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7706512" y="1840675"/>
            <a:ext cx="3183928" cy="2190362"/>
          </a:xfrm>
          <a:prstGeom prst="rect">
            <a:avLst/>
          </a:prstGeom>
        </p:spPr>
      </p:pic>
      <p:sp>
        <p:nvSpPr>
          <p:cNvPr id="5" name="Rectángulo 4"/>
          <p:cNvSpPr/>
          <p:nvPr/>
        </p:nvSpPr>
        <p:spPr>
          <a:xfrm>
            <a:off x="4500747" y="4031037"/>
            <a:ext cx="6865631" cy="2553969"/>
          </a:xfrm>
          <a:prstGeom prst="rect">
            <a:avLst/>
          </a:prstGeom>
        </p:spPr>
        <p:txBody>
          <a:bodyPr wrap="square">
            <a:spAutoFit/>
          </a:bodyPr>
          <a:lstStyle/>
          <a:p>
            <a:pPr algn="just">
              <a:lnSpc>
                <a:spcPct val="115000"/>
              </a:lnSpc>
              <a:spcAft>
                <a:spcPts val="1000"/>
              </a:spcAft>
            </a:pPr>
            <a:r>
              <a:rPr lang="es-MX" sz="1400" dirty="0" smtClean="0">
                <a:effectLst/>
                <a:latin typeface="Arial" panose="020B0604020202020204" pitchFamily="34" charset="0"/>
                <a:ea typeface="Calibri" panose="020F0502020204030204" pitchFamily="34" charset="0"/>
                <a:cs typeface="Times New Roman" panose="02020603050405020304" pitchFamily="18" charset="0"/>
              </a:rPr>
              <a:t>Un día, la pequeña Mariana salió de compras con su tía, a ella le gustaba mucho ver los juguetes y observar todas las cosas que hay en los centros comerciales, así que se detenía a observar cada juguete que le llamaba la atención. Sin saber cómo se separó de su tía y entre tanta gente ya no pudo encontrarla. En ese momento se sintió llena de angustia y miedo, y comenzó a llorar, le parecía que aquellos hermosos juguetes que estaban a su alrededor no importaban nada si estaba sola y sin las personas que quería. Algunas personas se acercaron a ella y le preguntaron qué le pasaba, pero estaba tan asustada que sólo lloraba. Unos minutos después su tía Elisa, que la buscaba preocupada logró encontrarla… En ese momento se abrazaron y no hubo regaños, solo gratitud y alegría.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p:cNvPicPr>
            <a:picLocks noChangeAspect="1"/>
          </p:cNvPicPr>
          <p:nvPr/>
        </p:nvPicPr>
        <p:blipFill>
          <a:blip r:embed="rId3"/>
          <a:stretch>
            <a:fillRect/>
          </a:stretch>
        </p:blipFill>
        <p:spPr>
          <a:xfrm>
            <a:off x="1440605" y="4322618"/>
            <a:ext cx="1897816" cy="1876331"/>
          </a:xfrm>
          <a:prstGeom prst="rect">
            <a:avLst/>
          </a:prstGeom>
        </p:spPr>
      </p:pic>
    </p:spTree>
    <p:extLst>
      <p:ext uri="{BB962C8B-B14F-4D97-AF65-F5344CB8AC3E}">
        <p14:creationId xmlns:p14="http://schemas.microsoft.com/office/powerpoint/2010/main" val="2924434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rot="20103599">
            <a:off x="4983678" y="2344211"/>
            <a:ext cx="6096000" cy="1813317"/>
          </a:xfrm>
          <a:prstGeom prst="rect">
            <a:avLst/>
          </a:prstGeom>
        </p:spPr>
        <p:txBody>
          <a:bodyPr>
            <a:spAutoFit/>
          </a:bodyPr>
          <a:lstStyle/>
          <a:p>
            <a:pPr algn="just">
              <a:lnSpc>
                <a:spcPct val="115000"/>
              </a:lnSpc>
              <a:spcAft>
                <a:spcPts val="1000"/>
              </a:spcAft>
            </a:pPr>
            <a:r>
              <a:rPr lang="es-MX" dirty="0" smtClean="0">
                <a:effectLst/>
                <a:latin typeface="Arial" panose="020B0604020202020204" pitchFamily="34" charset="0"/>
                <a:ea typeface="Calibri" panose="020F0502020204030204" pitchFamily="34" charset="0"/>
                <a:cs typeface="Times New Roman" panose="02020603050405020304" pitchFamily="18" charset="0"/>
              </a:rPr>
              <a:t>¿Han tenido alguna experiencia en la que se han sentido en peligro o solos y sienten la protección de otros?</a:t>
            </a:r>
            <a:endParaRPr lang="es-MX"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s-MX" dirty="0" smtClean="0">
                <a:effectLst/>
                <a:latin typeface="Arial" panose="020B0604020202020204" pitchFamily="34" charset="0"/>
                <a:ea typeface="Calibri" panose="020F0502020204030204" pitchFamily="34" charset="0"/>
                <a:cs typeface="Times New Roman" panose="02020603050405020304" pitchFamily="18" charset="0"/>
              </a:rPr>
              <a:t>Todos cuando tenemos la experiencia de que, al sentirnos en peligro o dificultad, buscamos ayuda y comprensión, y encontrarla es algo que nos llena de fortaleza y alegría.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748145" y="2195051"/>
            <a:ext cx="3674312" cy="25311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7236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t="13380" r="430" b="12363"/>
          <a:stretch/>
        </p:blipFill>
        <p:spPr>
          <a:xfrm>
            <a:off x="928032" y="3714061"/>
            <a:ext cx="3592738" cy="2006929"/>
          </a:xfrm>
          <a:prstGeom prst="rect">
            <a:avLst/>
          </a:prstGeom>
          <a:ln>
            <a:noFill/>
          </a:ln>
          <a:effectLst>
            <a:outerShdw blurRad="292100" dist="139700" dir="2700000" algn="tl" rotWithShape="0">
              <a:srgbClr val="333333">
                <a:alpha val="65000"/>
              </a:srgbClr>
            </a:outerShdw>
          </a:effectLst>
        </p:spPr>
      </p:pic>
      <p:sp>
        <p:nvSpPr>
          <p:cNvPr id="3" name="Rectángulo 2"/>
          <p:cNvSpPr/>
          <p:nvPr/>
        </p:nvSpPr>
        <p:spPr>
          <a:xfrm>
            <a:off x="1489366" y="342888"/>
            <a:ext cx="9165779" cy="923330"/>
          </a:xfrm>
          <a:prstGeom prst="rect">
            <a:avLst/>
          </a:prstGeom>
          <a:noFill/>
        </p:spPr>
        <p:txBody>
          <a:bodyPr wrap="none" lIns="91440" tIns="45720" rIns="91440" bIns="45720">
            <a:spAutoFit/>
          </a:bodyPr>
          <a:lstStyle/>
          <a:p>
            <a:pPr algn="ctr"/>
            <a:r>
              <a:rPr lang="es-E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Experiencia de Fe (Iluminemos)</a:t>
            </a:r>
            <a:endPar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Rectángulo 3"/>
          <p:cNvSpPr/>
          <p:nvPr/>
        </p:nvSpPr>
        <p:spPr>
          <a:xfrm>
            <a:off x="7350974" y="4374980"/>
            <a:ext cx="3277668" cy="1346010"/>
          </a:xfrm>
          <a:prstGeom prst="rect">
            <a:avLst/>
          </a:prstGeom>
        </p:spPr>
        <p:txBody>
          <a:bodyPr wrap="square">
            <a:spAutoFit/>
          </a:bodyPr>
          <a:lstStyle/>
          <a:p>
            <a:pPr marL="285750" indent="-285750" algn="just">
              <a:lnSpc>
                <a:spcPct val="115000"/>
              </a:lnSpc>
              <a:spcAft>
                <a:spcPts val="1000"/>
              </a:spcAft>
              <a:buFont typeface="Arial" panose="020B0604020202020204" pitchFamily="34" charset="0"/>
              <a:buChar char="•"/>
            </a:pPr>
            <a:r>
              <a:rPr lang="es-MX" dirty="0" smtClean="0">
                <a:effectLst/>
                <a:latin typeface="Arial" panose="020B0604020202020204" pitchFamily="34" charset="0"/>
                <a:ea typeface="Calibri" panose="020F0502020204030204" pitchFamily="34" charset="0"/>
                <a:cs typeface="Times New Roman" panose="02020603050405020304" pitchFamily="18" charset="0"/>
              </a:rPr>
              <a:t>El Hijo Pródigo, que debería llamarse el Padre Misericordioso (</a:t>
            </a:r>
            <a:r>
              <a:rPr lang="es-MX" dirty="0" err="1" smtClean="0">
                <a:effectLst/>
                <a:latin typeface="Arial" panose="020B0604020202020204" pitchFamily="34" charset="0"/>
                <a:ea typeface="Calibri" panose="020F0502020204030204" pitchFamily="34" charset="0"/>
                <a:cs typeface="Times New Roman" panose="02020603050405020304" pitchFamily="18" charset="0"/>
              </a:rPr>
              <a:t>Lc</a:t>
            </a:r>
            <a:r>
              <a:rPr lang="es-MX" dirty="0" smtClean="0">
                <a:effectLst/>
                <a:latin typeface="Arial" panose="020B0604020202020204" pitchFamily="34" charset="0"/>
                <a:ea typeface="Calibri" panose="020F0502020204030204" pitchFamily="34" charset="0"/>
                <a:cs typeface="Times New Roman" panose="02020603050405020304" pitchFamily="18" charset="0"/>
              </a:rPr>
              <a:t> 15,11-20)</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p:cNvSpPr txBox="1"/>
          <p:nvPr/>
        </p:nvSpPr>
        <p:spPr>
          <a:xfrm>
            <a:off x="760021" y="1733797"/>
            <a:ext cx="4465122" cy="646331"/>
          </a:xfrm>
          <a:prstGeom prst="rect">
            <a:avLst/>
          </a:prstGeom>
          <a:noFill/>
        </p:spPr>
        <p:txBody>
          <a:bodyPr wrap="square" rtlCol="0">
            <a:spAutoFit/>
          </a:bodyPr>
          <a:lstStyle/>
          <a:p>
            <a:r>
              <a:rPr lang="es-MX" dirty="0" smtClean="0"/>
              <a:t>Hay dos parábolas de Jesús que nos ayudan a entender mejor cómo Dios nos quiere abrazar</a:t>
            </a:r>
            <a:endParaRPr lang="es-MX" dirty="0"/>
          </a:p>
        </p:txBody>
      </p:sp>
      <p:sp>
        <p:nvSpPr>
          <p:cNvPr id="6" name="CuadroTexto 5"/>
          <p:cNvSpPr txBox="1"/>
          <p:nvPr/>
        </p:nvSpPr>
        <p:spPr>
          <a:xfrm>
            <a:off x="1845627" y="2530207"/>
            <a:ext cx="1757548" cy="923330"/>
          </a:xfrm>
          <a:prstGeom prst="rect">
            <a:avLst/>
          </a:prstGeom>
          <a:noFill/>
        </p:spPr>
        <p:txBody>
          <a:bodyPr wrap="square" rtlCol="0">
            <a:spAutoFit/>
          </a:bodyPr>
          <a:lstStyle/>
          <a:p>
            <a:pPr marL="285750" indent="-285750">
              <a:buFont typeface="Arial" panose="020B0604020202020204" pitchFamily="34" charset="0"/>
              <a:buChar char="•"/>
            </a:pPr>
            <a:r>
              <a:rPr lang="es-MX" dirty="0" smtClean="0"/>
              <a:t>La oveja perdida</a:t>
            </a:r>
            <a:r>
              <a:rPr lang="es-MX" dirty="0" smtClean="0">
                <a:effectLst/>
                <a:latin typeface="Arial" panose="020B0604020202020204" pitchFamily="34" charset="0"/>
                <a:ea typeface="Calibri" panose="020F0502020204030204" pitchFamily="34" charset="0"/>
                <a:cs typeface="Times New Roman" panose="02020603050405020304" pitchFamily="18" charset="0"/>
              </a:rPr>
              <a:t> (</a:t>
            </a:r>
            <a:r>
              <a:rPr lang="es-MX" dirty="0" err="1" smtClean="0">
                <a:effectLst/>
                <a:latin typeface="Arial" panose="020B0604020202020204" pitchFamily="34" charset="0"/>
                <a:ea typeface="Calibri" panose="020F0502020204030204" pitchFamily="34" charset="0"/>
                <a:cs typeface="Times New Roman" panose="02020603050405020304" pitchFamily="18" charset="0"/>
              </a:rPr>
              <a:t>Lc</a:t>
            </a:r>
            <a:r>
              <a:rPr lang="es-MX" dirty="0" smtClean="0">
                <a:effectLst/>
                <a:latin typeface="Arial" panose="020B0604020202020204" pitchFamily="34" charset="0"/>
                <a:ea typeface="Calibri" panose="020F0502020204030204" pitchFamily="34" charset="0"/>
                <a:cs typeface="Times New Roman" panose="02020603050405020304" pitchFamily="18" charset="0"/>
              </a:rPr>
              <a:t> 15, 3-7)</a:t>
            </a:r>
            <a:r>
              <a:rPr lang="es-MX" dirty="0" smtClean="0"/>
              <a:t>  </a:t>
            </a:r>
            <a:endParaRPr lang="es-MX" dirty="0"/>
          </a:p>
        </p:txBody>
      </p:sp>
      <p:pic>
        <p:nvPicPr>
          <p:cNvPr id="7" name="Imagen 6"/>
          <p:cNvPicPr>
            <a:picLocks noChangeAspect="1"/>
          </p:cNvPicPr>
          <p:nvPr/>
        </p:nvPicPr>
        <p:blipFill>
          <a:blip r:embed="rId3"/>
          <a:stretch>
            <a:fillRect/>
          </a:stretch>
        </p:blipFill>
        <p:spPr>
          <a:xfrm>
            <a:off x="7324471" y="1544742"/>
            <a:ext cx="3330674" cy="25929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9129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29837" y="1823632"/>
            <a:ext cx="7212281" cy="2640723"/>
          </a:xfrm>
          <a:prstGeom prst="rect">
            <a:avLst/>
          </a:prstGeom>
        </p:spPr>
        <p:txBody>
          <a:bodyPr wrap="square">
            <a:spAutoFit/>
          </a:bodyPr>
          <a:lstStyle/>
          <a:p>
            <a:pPr algn="just">
              <a:lnSpc>
                <a:spcPct val="115000"/>
              </a:lnSpc>
              <a:spcAft>
                <a:spcPts val="1000"/>
              </a:spcAft>
            </a:pPr>
            <a:r>
              <a:rPr lang="es-MX" dirty="0" smtClean="0">
                <a:effectLst/>
                <a:latin typeface="Arial" panose="020B0604020202020204" pitchFamily="34" charset="0"/>
                <a:ea typeface="Calibri" panose="020F0502020204030204" pitchFamily="34" charset="0"/>
                <a:cs typeface="Times New Roman" panose="02020603050405020304" pitchFamily="18" charset="0"/>
              </a:rPr>
              <a:t>Comentamos lo que nos dicen estas parábolas y podemos ver que Dios aunque nos alejemos de Él siempre nos espera con los brazos abiertos para perdonarnos, para amarnos. Ojalá que nunca se nos olvide que Dios siempre está dispuesto a perdonar, solo basta la conversión, es decir el arrepentimiento, dejar de pecar, alejarnos de todo aquello que nos aleja de Dios, Dios que es nuestro Padre y nos ama. Que nunca se nos olvide Dios es nuestro Padre y nos ama mucho.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9280284" y="4475571"/>
            <a:ext cx="2682921" cy="2205958"/>
          </a:xfrm>
          <a:prstGeom prst="rect">
            <a:avLst/>
          </a:prstGeom>
        </p:spPr>
      </p:pic>
      <p:sp>
        <p:nvSpPr>
          <p:cNvPr id="4" name="Rectángulo 3"/>
          <p:cNvSpPr/>
          <p:nvPr/>
        </p:nvSpPr>
        <p:spPr>
          <a:xfrm>
            <a:off x="2379727" y="497268"/>
            <a:ext cx="4416210" cy="923330"/>
          </a:xfrm>
          <a:prstGeom prst="rect">
            <a:avLst/>
          </a:prstGeom>
          <a:noFill/>
        </p:spPr>
        <p:txBody>
          <a:bodyPr wrap="none" lIns="91440" tIns="45720" rIns="91440" bIns="45720">
            <a:spAutoFit/>
          </a:bodyPr>
          <a:lstStyle/>
          <a:p>
            <a:pPr algn="ctr"/>
            <a:r>
              <a:rPr lang="es-E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Reflexionamos</a:t>
            </a:r>
            <a:endPar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CuadroTexto 5"/>
          <p:cNvSpPr txBox="1"/>
          <p:nvPr/>
        </p:nvSpPr>
        <p:spPr>
          <a:xfrm>
            <a:off x="2600696" y="5424171"/>
            <a:ext cx="6008914" cy="646331"/>
          </a:xfrm>
          <a:prstGeom prst="rect">
            <a:avLst/>
          </a:prstGeom>
          <a:noFill/>
        </p:spPr>
        <p:txBody>
          <a:bodyPr wrap="square" rtlCol="0">
            <a:spAutoFit/>
          </a:bodyPr>
          <a:lstStyle/>
          <a:p>
            <a:r>
              <a:rPr lang="es-MX" dirty="0" smtClean="0"/>
              <a:t>Dios nos perdona a través de Jesús y nos ha dejado un sacramento para que experimentemos su misericordia. </a:t>
            </a:r>
            <a:endParaRPr lang="es-MX" dirty="0"/>
          </a:p>
        </p:txBody>
      </p:sp>
      <p:pic>
        <p:nvPicPr>
          <p:cNvPr id="5" name="Imagen 4"/>
          <p:cNvPicPr>
            <a:picLocks noChangeAspect="1"/>
          </p:cNvPicPr>
          <p:nvPr/>
        </p:nvPicPr>
        <p:blipFill>
          <a:blip r:embed="rId3"/>
          <a:stretch>
            <a:fillRect/>
          </a:stretch>
        </p:blipFill>
        <p:spPr>
          <a:xfrm>
            <a:off x="340235" y="4561844"/>
            <a:ext cx="1744422" cy="1724654"/>
          </a:xfrm>
          <a:prstGeom prst="rect">
            <a:avLst/>
          </a:prstGeom>
        </p:spPr>
      </p:pic>
    </p:spTree>
    <p:extLst>
      <p:ext uri="{BB962C8B-B14F-4D97-AF65-F5344CB8AC3E}">
        <p14:creationId xmlns:p14="http://schemas.microsoft.com/office/powerpoint/2010/main" val="18342389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903</Words>
  <Application>Microsoft Office PowerPoint</Application>
  <PresentationFormat>Panorámica</PresentationFormat>
  <Paragraphs>43</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Bradley Hand ITC</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dideccentral@gmail.com</dc:creator>
  <cp:lastModifiedBy>dideccentral@gmail.com</cp:lastModifiedBy>
  <cp:revision>12</cp:revision>
  <dcterms:created xsi:type="dcterms:W3CDTF">2020-01-29T19:29:26Z</dcterms:created>
  <dcterms:modified xsi:type="dcterms:W3CDTF">2020-01-30T16:25:12Z</dcterms:modified>
</cp:coreProperties>
</file>