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7"/>
  </p:notesMasterIdLst>
  <p:sldIdLst>
    <p:sldId id="257" r:id="rId2"/>
    <p:sldId id="258" r:id="rId3"/>
    <p:sldId id="272" r:id="rId4"/>
    <p:sldId id="273" r:id="rId5"/>
    <p:sldId id="274" r:id="rId6"/>
    <p:sldId id="275" r:id="rId7"/>
    <p:sldId id="276" r:id="rId8"/>
    <p:sldId id="260" r:id="rId9"/>
    <p:sldId id="278" r:id="rId10"/>
    <p:sldId id="279" r:id="rId11"/>
    <p:sldId id="280" r:id="rId12"/>
    <p:sldId id="281" r:id="rId13"/>
    <p:sldId id="282" r:id="rId14"/>
    <p:sldId id="268" r:id="rId15"/>
    <p:sldId id="270" r:id="rId1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3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919CF-DF1D-4467-9E9F-5BFD807C90D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C8CD0-111B-4DA0-824F-4A262A5DE00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2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4</a:t>
            </a:fld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6</a:t>
            </a:fld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7</a:t>
            </a:fld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8</a:t>
            </a:fld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9</a:t>
            </a:fld>
            <a:endParaRPr 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10</a:t>
            </a:fld>
            <a:endParaRPr 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11</a:t>
            </a:fld>
            <a:endParaRPr 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12</a:t>
            </a:fld>
            <a:endParaRPr 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13</a:t>
            </a:fld>
            <a:endParaRPr lang="es-MX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14</a:t>
            </a:fld>
            <a:endParaRPr 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C8CD0-111B-4DA0-824F-4A262A5DE00A}" type="slidenum">
              <a:rPr lang="es-MX" smtClean="0"/>
              <a:pPr/>
              <a:t>15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E21F9BB-9F6E-4F71-BE69-50345C5BA854}" type="datetimeFigureOut">
              <a:rPr lang="es-MX" smtClean="0"/>
              <a:pPr/>
              <a:t>28/02/2010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568A39E-259A-491E-9A30-7C0D221480F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28596" y="857232"/>
            <a:ext cx="8501090" cy="2868168"/>
          </a:xfrm>
        </p:spPr>
        <p:txBody>
          <a:bodyPr>
            <a:noAutofit/>
          </a:bodyPr>
          <a:lstStyle/>
          <a:p>
            <a:r>
              <a:rPr lang="es-MX" sz="5400" i="1" dirty="0" smtClean="0">
                <a:solidFill>
                  <a:schemeClr val="tx1"/>
                </a:solidFill>
              </a:rPr>
              <a:t>“La respuesta al llamado…</a:t>
            </a:r>
            <a:br>
              <a:rPr lang="es-MX" sz="5400" i="1" dirty="0" smtClean="0">
                <a:solidFill>
                  <a:schemeClr val="tx1"/>
                </a:solidFill>
              </a:rPr>
            </a:br>
            <a:r>
              <a:rPr lang="es-MX" sz="5400" i="1" dirty="0" smtClean="0">
                <a:solidFill>
                  <a:schemeClr val="tx1"/>
                </a:solidFill>
              </a:rPr>
              <a:t/>
            </a:r>
            <a:br>
              <a:rPr lang="es-MX" sz="5400" i="1" dirty="0" smtClean="0">
                <a:solidFill>
                  <a:schemeClr val="tx1"/>
                </a:solidFill>
              </a:rPr>
            </a:br>
            <a:r>
              <a:rPr lang="es-MX" sz="5400" i="1" dirty="0" smtClean="0">
                <a:solidFill>
                  <a:schemeClr val="tx1"/>
                </a:solidFill>
              </a:rPr>
              <a:t>tiene obstáculos” </a:t>
            </a:r>
            <a:endParaRPr lang="es-MX" sz="5400" i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000628" y="5000636"/>
            <a:ext cx="34290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400" dirty="0" smtClean="0"/>
              <a:t>CUARESMALES  </a:t>
            </a:r>
            <a:r>
              <a:rPr lang="es-MX" sz="2800" dirty="0" smtClean="0"/>
              <a:t>2010</a:t>
            </a:r>
            <a:endParaRPr lang="es-MX" sz="2400" dirty="0" smtClean="0"/>
          </a:p>
          <a:p>
            <a:pPr algn="r"/>
            <a:r>
              <a:rPr lang="es-MX" sz="2400" dirty="0" smtClean="0"/>
              <a:t>Diócesis de León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txBody>
          <a:bodyPr>
            <a:normAutofit/>
          </a:bodyPr>
          <a:lstStyle/>
          <a:p>
            <a:pPr algn="l"/>
            <a:r>
              <a:rPr lang="es-MX" sz="4800" b="1" i="1" dirty="0" smtClean="0">
                <a:solidFill>
                  <a:schemeClr val="tx1"/>
                </a:solidFill>
              </a:rPr>
              <a:t>OBJETIVO</a:t>
            </a:r>
            <a:endParaRPr lang="es-MX" sz="4800" b="1" i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00034" y="1928802"/>
            <a:ext cx="7929618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MX" sz="3200" i="1" dirty="0" smtClean="0"/>
              <a:t>   </a:t>
            </a:r>
            <a:r>
              <a:rPr lang="es-MX" sz="3600" i="1" dirty="0" smtClean="0"/>
              <a:t>Descubrir los obstáculos que enfrenta la persona que es llamada a seguir a Cristo, para ser consciente de todo aquello que le impida responder con mayor responsabilidad y generosidad a su vocación.</a:t>
            </a:r>
            <a:endParaRPr lang="es-MX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14810" y="285728"/>
            <a:ext cx="5286412" cy="758952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La historia de Juan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3 Marcador de contenido" descr="ARCHIVO EN IMAGENES 33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786314" y="1785926"/>
            <a:ext cx="3958438" cy="3929090"/>
          </a:xfrm>
        </p:spPr>
      </p:pic>
      <p:sp>
        <p:nvSpPr>
          <p:cNvPr id="5" name="4 Elipse"/>
          <p:cNvSpPr/>
          <p:nvPr/>
        </p:nvSpPr>
        <p:spPr>
          <a:xfrm>
            <a:off x="5286380" y="2285992"/>
            <a:ext cx="1214446" cy="1714512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571472" y="1643050"/>
            <a:ext cx="38576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Juan es un joven de clase media-baja, cuando nació no tuvo un padre a su lado, su mamá le platicó que no lo quiso reconocer. Su madre después de bautizarlo emigró a los EEUU, dejándolo con los abuelos para que tuviera oportunidad de estudiar y prepararse, se puede decir que creció sólo con sus abuelos, sin un papá y una mamá, fueron sus abuelos quienes le ayudaron a crecer y le condujeron hacia Dios.</a:t>
            </a:r>
            <a:endParaRPr lang="es-MX" sz="2000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-1071602" y="214290"/>
            <a:ext cx="6962732" cy="111614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2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VEAMOS</a:t>
            </a:r>
            <a:endParaRPr kumimoji="0" lang="es-MX" sz="7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428860" y="500042"/>
            <a:ext cx="45720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/>
              <a:t>Cuando se convirtió en un joven, en el colonia donde vivía encontró varios puntos de venta de drogas y algunos de sus amigos suyos se involucraron en ello, algunos otros les gusta reunirse a tomar cerveza en la esquina de su casa, algunos de ellos por la falta de empleo han comenzado a cometer delitos –robos-, otros, al no encontrar un buen testimonio cristiano en su casa se alejan de Dios e incluso alguno a perdido la fe.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RCHIVO EN IMAGENES 2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285728"/>
            <a:ext cx="5000660" cy="4500594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71472" y="4429132"/>
            <a:ext cx="83582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2000" dirty="0" smtClean="0"/>
          </a:p>
          <a:p>
            <a:pPr algn="ctr"/>
            <a:r>
              <a:rPr lang="es-MX" sz="2000" dirty="0" smtClean="0"/>
              <a:t>Ahí conoció a otros jóvenes que lo han invitado a retiros en su parroquia y a formar parte de un apostolado, trata de ser no sólo un hombre de bien sino un buen cristiano; en sus ratos libres visita a los enfermos, y nunca desatiende a sus ancianos abuelos, sabe que no es fácil hacer lo que está bien pero está decidido a ser un buen cristiano.</a:t>
            </a:r>
          </a:p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214282" y="357166"/>
            <a:ext cx="307183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Sin embargo, Juan es un buen muchacho, impulsado por sus abuelos ha decidido salir adelante y ser un hombre de bien, hace un curso de electricidad y ahora es un técnico electricista. Aprendió a arreglar   aparatos eléctricos y        ahora tiene un centro de reparaciones donde se      gana  la vida dignamente. </a:t>
            </a: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143504" y="357166"/>
            <a:ext cx="37147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A pesar de las diferentes ofertas que recibe por los negociantes de las drogas, prefiere mantenerse alejado de ellos y busca a personas de vida sana, sin vicios; asiste a su parroquia para tener encuentros y reuniones. Acude a  platicar con su párroco quien lo acompaña y orienta, le da buenos consejos y le ayuda a descubrir la voluntad de Dios, del mismo modo que sus queridos abuelos. </a:t>
            </a:r>
            <a:endParaRPr lang="es-MX" dirty="0"/>
          </a:p>
        </p:txBody>
      </p:sp>
      <p:pic>
        <p:nvPicPr>
          <p:cNvPr id="4" name="3 Imagen" descr="ARCHIVO EN IMAGENES 2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571480"/>
            <a:ext cx="4734929" cy="412499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71472" y="4929198"/>
            <a:ext cx="821537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Él está cada vez más convencido de que el Señor lo llama a seguirlo, siendo un buen cristiano, ayudando a los demás y contribuyendo  a la construcción de un mundo mejor.</a:t>
            </a:r>
            <a:endParaRPr lang="es-MX" sz="2400" dirty="0" smtClean="0"/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7772400" cy="1062054"/>
          </a:xfrm>
        </p:spPr>
        <p:txBody>
          <a:bodyPr/>
          <a:lstStyle/>
          <a:p>
            <a:r>
              <a:rPr lang="es-MX" b="1" dirty="0" smtClean="0"/>
              <a:t>REFLEXIONEMOS</a:t>
            </a:r>
            <a:endParaRPr lang="es-MX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28662" y="3000372"/>
            <a:ext cx="7358114" cy="3071834"/>
          </a:xfrm>
        </p:spPr>
        <p:txBody>
          <a:bodyPr>
            <a:norm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s-MX" sz="2000" dirty="0" smtClean="0">
                <a:solidFill>
                  <a:schemeClr val="tx1"/>
                </a:solidFill>
              </a:rPr>
              <a:t>¿Qué te parece el hecho de vida?</a:t>
            </a:r>
          </a:p>
          <a:p>
            <a:pPr marL="342900" indent="-342900" algn="l"/>
            <a:endParaRPr lang="es-MX" sz="20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 startAt="2"/>
            </a:pPr>
            <a:r>
              <a:rPr lang="es-MX" sz="2000" dirty="0" smtClean="0">
                <a:solidFill>
                  <a:schemeClr val="tx1"/>
                </a:solidFill>
              </a:rPr>
              <a:t>¿Qué obstáculos y resistencias esta superando </a:t>
            </a:r>
            <a:r>
              <a:rPr lang="es-MX" sz="2000" dirty="0" err="1" smtClean="0">
                <a:solidFill>
                  <a:schemeClr val="tx1"/>
                </a:solidFill>
              </a:rPr>
              <a:t>juan</a:t>
            </a:r>
            <a:r>
              <a:rPr lang="es-MX" sz="2000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 algn="l"/>
            <a:endParaRPr lang="es-MX" sz="20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 startAt="3"/>
            </a:pPr>
            <a:r>
              <a:rPr lang="es-MX" sz="2000" dirty="0" smtClean="0">
                <a:solidFill>
                  <a:schemeClr val="tx1"/>
                </a:solidFill>
              </a:rPr>
              <a:t>¿Conoces alguna situación parecida?</a:t>
            </a: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1571612"/>
            <a:ext cx="7715304" cy="714372"/>
          </a:xfrm>
        </p:spPr>
        <p:txBody>
          <a:bodyPr>
            <a:normAutofit fontScale="90000"/>
          </a:bodyPr>
          <a:lstStyle/>
          <a:p>
            <a:pPr algn="l"/>
            <a:r>
              <a:rPr lang="es-MX" sz="3600" b="1" i="1" dirty="0" smtClean="0">
                <a:solidFill>
                  <a:srgbClr val="C00000"/>
                </a:solidFill>
              </a:rPr>
              <a:t>Leer el siguiente texto: </a:t>
            </a:r>
            <a:r>
              <a:rPr lang="es-MX" sz="3600" b="1" i="1" dirty="0" err="1" smtClean="0">
                <a:solidFill>
                  <a:srgbClr val="C00000"/>
                </a:solidFill>
              </a:rPr>
              <a:t>Lc</a:t>
            </a:r>
            <a:r>
              <a:rPr lang="es-MX" sz="3600" b="1" i="1" dirty="0" smtClean="0">
                <a:solidFill>
                  <a:srgbClr val="C00000"/>
                </a:solidFill>
              </a:rPr>
              <a:t>. 9,57- 62</a:t>
            </a:r>
            <a:endParaRPr lang="es-MX" sz="3600" b="1" i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0" y="3000372"/>
            <a:ext cx="8643966" cy="3097203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s-MX" sz="2800" dirty="0" smtClean="0">
                <a:solidFill>
                  <a:schemeClr val="tx1"/>
                </a:solidFill>
              </a:rPr>
              <a:t>PRIMER OBSTACULO:  Las seguridades humanas.</a:t>
            </a:r>
          </a:p>
          <a:p>
            <a:pPr lvl="1">
              <a:buNone/>
            </a:pPr>
            <a:endParaRPr lang="es-MX" sz="2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MX" sz="2800" dirty="0" smtClean="0">
              <a:solidFill>
                <a:schemeClr val="tx1"/>
              </a:solidFill>
            </a:endParaRPr>
          </a:p>
          <a:p>
            <a:pPr lvl="1"/>
            <a:r>
              <a:rPr lang="es-MX" sz="2800" dirty="0" smtClean="0">
                <a:solidFill>
                  <a:schemeClr val="tx1"/>
                </a:solidFill>
              </a:rPr>
              <a:t>SEGUNDO OBSTACULO: Pretextos del mundo.</a:t>
            </a:r>
          </a:p>
          <a:p>
            <a:pPr lvl="1">
              <a:buNone/>
            </a:pPr>
            <a:endParaRPr lang="es-MX" sz="2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s-MX" sz="2800" dirty="0" smtClean="0">
              <a:solidFill>
                <a:schemeClr val="tx1"/>
              </a:solidFill>
            </a:endParaRPr>
          </a:p>
          <a:p>
            <a:pPr lvl="1"/>
            <a:r>
              <a:rPr lang="es-MX" sz="2800" dirty="0" smtClean="0">
                <a:solidFill>
                  <a:schemeClr val="tx1"/>
                </a:solidFill>
              </a:rPr>
              <a:t>TERCER OBSTACULO: Añorar el pasado.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928662" y="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2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ILUMINEMOS</a:t>
            </a:r>
            <a:endParaRPr kumimoji="0" lang="es-MX" sz="7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285720" y="1500174"/>
            <a:ext cx="8572560" cy="732974"/>
          </a:xfrm>
        </p:spPr>
        <p:txBody>
          <a:bodyPr/>
          <a:lstStyle/>
          <a:p>
            <a:pPr algn="ctr"/>
            <a:r>
              <a:rPr lang="es-MX" sz="2800" dirty="0" smtClean="0"/>
              <a:t>Jesús exige sacrificarlo todo por el Evangelio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285720" y="3071810"/>
            <a:ext cx="8699404" cy="2457815"/>
          </a:xfrm>
        </p:spPr>
        <p:txBody>
          <a:bodyPr/>
          <a:lstStyle/>
          <a:p>
            <a:pPr>
              <a:buNone/>
            </a:pPr>
            <a:r>
              <a:rPr lang="es-MX" dirty="0" smtClean="0"/>
              <a:t>         No hay que buscar  depender de las seguridades    </a:t>
            </a:r>
          </a:p>
          <a:p>
            <a:pPr>
              <a:buNone/>
            </a:pPr>
            <a:r>
              <a:rPr lang="es-MX" dirty="0" smtClean="0"/>
              <a:t>   </a:t>
            </a:r>
            <a:r>
              <a:rPr lang="es-MX" dirty="0" smtClean="0"/>
              <a:t>                             </a:t>
            </a:r>
            <a:r>
              <a:rPr lang="es-MX" dirty="0" smtClean="0"/>
              <a:t>humanas sino de la  </a:t>
            </a:r>
          </a:p>
          <a:p>
            <a:pPr>
              <a:buNone/>
            </a:pPr>
            <a:r>
              <a:rPr lang="es-MX" dirty="0" smtClean="0"/>
              <a:t> </a:t>
            </a:r>
            <a:r>
              <a:rPr lang="es-MX" dirty="0" smtClean="0"/>
              <a:t>                                </a:t>
            </a:r>
            <a:r>
              <a:rPr lang="es-MX" dirty="0" smtClean="0"/>
              <a:t>Providencia Divina.</a:t>
            </a:r>
            <a:endParaRPr lang="es-MX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34400" cy="758952"/>
          </a:xfrm>
        </p:spPr>
        <p:txBody>
          <a:bodyPr>
            <a:normAutofit/>
          </a:bodyPr>
          <a:lstStyle/>
          <a:p>
            <a:r>
              <a:rPr lang="es-MX" sz="2800" dirty="0" smtClean="0">
                <a:solidFill>
                  <a:schemeClr val="tx1"/>
                </a:solidFill>
              </a:rPr>
              <a:t>PRIMER OBSTACULO:  Las seguridades humanas</a:t>
            </a:r>
            <a:endParaRPr lang="es-MX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libertad-en-cris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571744"/>
            <a:ext cx="4000528" cy="4286256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214282" y="357166"/>
            <a:ext cx="8534400" cy="758952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s-MX" sz="2800" dirty="0" smtClean="0">
                <a:solidFill>
                  <a:srgbClr val="C00000"/>
                </a:solidFill>
              </a:rPr>
              <a:t>SEGUNDO OBSTACULO: Pretextos del mundo.</a:t>
            </a:r>
            <a:br>
              <a:rPr lang="es-MX" sz="2800" dirty="0" smtClean="0">
                <a:solidFill>
                  <a:srgbClr val="C00000"/>
                </a:solidFill>
              </a:rPr>
            </a:br>
            <a:endParaRPr lang="es-MX" dirty="0">
              <a:solidFill>
                <a:srgbClr val="C00000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es-MX" dirty="0" smtClean="0"/>
              <a:t>   Es necesario superar todo aquello que NO nos permite ser verdaderamente libres para el seguimiento de Jesús</a:t>
            </a:r>
            <a:endParaRPr lang="es-MX" dirty="0"/>
          </a:p>
        </p:txBody>
      </p:sp>
      <p:pic>
        <p:nvPicPr>
          <p:cNvPr id="9" name="8 Marcador de contenido" descr="razas1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572000" y="1000108"/>
            <a:ext cx="4429156" cy="5214974"/>
          </a:xfrm>
        </p:spPr>
      </p:pic>
      <p:sp>
        <p:nvSpPr>
          <p:cNvPr id="11" name="10 CuadroTexto"/>
          <p:cNvSpPr txBox="1"/>
          <p:nvPr/>
        </p:nvSpPr>
        <p:spPr>
          <a:xfrm>
            <a:off x="428596" y="6027003"/>
            <a:ext cx="3857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solidFill>
                  <a:schemeClr val="bg1"/>
                </a:solidFill>
              </a:rPr>
              <a:t>Para ocuparse de la cosas del Padre</a:t>
            </a:r>
            <a:endParaRPr lang="es-MX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Marcador de contenido" descr="arar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500034" y="857232"/>
            <a:ext cx="8143932" cy="5643602"/>
          </a:xfrm>
        </p:spPr>
      </p:pic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285720" y="3071810"/>
            <a:ext cx="8485090" cy="642942"/>
          </a:xfrm>
        </p:spPr>
        <p:txBody>
          <a:bodyPr/>
          <a:lstStyle/>
          <a:p>
            <a:r>
              <a:rPr lang="es-MX" sz="2400" b="0" dirty="0">
                <a:solidFill>
                  <a:schemeClr val="tx1"/>
                </a:solidFill>
              </a:rPr>
              <a:t> </a:t>
            </a:r>
            <a:r>
              <a:rPr lang="es-MX" sz="2400" b="0" dirty="0" smtClean="0">
                <a:solidFill>
                  <a:schemeClr val="tx1"/>
                </a:solidFill>
              </a:rPr>
              <a:t>      </a:t>
            </a:r>
            <a:r>
              <a:rPr lang="es-MX" sz="2800" b="0" dirty="0" smtClean="0">
                <a:solidFill>
                  <a:schemeClr val="tx1"/>
                </a:solidFill>
              </a:rPr>
              <a:t>Arar mirando hacia atrás es correr el riesgo de    </a:t>
            </a:r>
          </a:p>
          <a:p>
            <a:r>
              <a:rPr lang="es-MX" sz="2800" b="0" dirty="0">
                <a:solidFill>
                  <a:schemeClr val="tx1"/>
                </a:solidFill>
              </a:rPr>
              <a:t> </a:t>
            </a:r>
            <a:r>
              <a:rPr lang="es-MX" sz="2800" b="0" dirty="0" smtClean="0">
                <a:solidFill>
                  <a:schemeClr val="tx1"/>
                </a:solidFill>
              </a:rPr>
              <a:t>   hacer un surco defectuoso, sin la debida dirección</a:t>
            </a:r>
            <a:r>
              <a:rPr lang="es-MX" sz="24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s-MX" sz="2400" dirty="0">
                <a:solidFill>
                  <a:schemeClr val="tx1"/>
                </a:solidFill>
              </a:rPr>
              <a:t> </a:t>
            </a:r>
            <a:r>
              <a:rPr lang="es-MX" sz="2400" dirty="0" smtClean="0">
                <a:solidFill>
                  <a:schemeClr val="tx1"/>
                </a:solidFill>
              </a:rPr>
              <a:t>      </a:t>
            </a: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sz="2400" dirty="0" smtClean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sz="2400" dirty="0" smtClean="0">
              <a:solidFill>
                <a:schemeClr val="tx1"/>
              </a:solidFill>
            </a:endParaRPr>
          </a:p>
          <a:p>
            <a:endParaRPr lang="es-MX" sz="2400" dirty="0" smtClean="0">
              <a:solidFill>
                <a:schemeClr val="tx1"/>
              </a:solidFill>
            </a:endParaRPr>
          </a:p>
          <a:p>
            <a:endParaRPr lang="es-MX" sz="2400" dirty="0" smtClean="0">
              <a:solidFill>
                <a:schemeClr val="tx1"/>
              </a:solidFill>
            </a:endParaRPr>
          </a:p>
          <a:p>
            <a:endParaRPr lang="es-MX" sz="2400" dirty="0" smtClean="0">
              <a:solidFill>
                <a:schemeClr val="tx1"/>
              </a:solidFill>
            </a:endParaRPr>
          </a:p>
          <a:p>
            <a:r>
              <a:rPr lang="es-MX" sz="2400" dirty="0" smtClean="0">
                <a:solidFill>
                  <a:schemeClr val="bg1"/>
                </a:solidFill>
              </a:rPr>
              <a:t>                   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14282" y="0"/>
            <a:ext cx="8534400" cy="758952"/>
          </a:xfrm>
        </p:spPr>
        <p:txBody>
          <a:bodyPr/>
          <a:lstStyle/>
          <a:p>
            <a:pPr lvl="1" algn="ctr"/>
            <a:r>
              <a:rPr lang="es-MX" sz="2800" dirty="0" smtClean="0">
                <a:solidFill>
                  <a:schemeClr val="tx1"/>
                </a:solidFill>
              </a:rPr>
              <a:t>TERCER OBSTACULO: Añorar el pasado.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785786" y="4572008"/>
            <a:ext cx="62865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bg1"/>
                </a:solidFill>
              </a:rPr>
              <a:t>“El toma el arado y mira hacia atrás, no es apto para el Reino de Dios”.</a:t>
            </a:r>
          </a:p>
          <a:p>
            <a:r>
              <a:rPr lang="es-MX" sz="2800" dirty="0" smtClean="0">
                <a:solidFill>
                  <a:schemeClr val="bg1"/>
                </a:solidFill>
              </a:rPr>
              <a:t>                                                                              </a:t>
            </a:r>
          </a:p>
          <a:p>
            <a:r>
              <a:rPr lang="es-MX" sz="2800" dirty="0" smtClean="0">
                <a:solidFill>
                  <a:schemeClr val="bg1"/>
                </a:solidFill>
              </a:rPr>
              <a:t>                                                     (</a:t>
            </a:r>
            <a:r>
              <a:rPr lang="es-MX" sz="2800" dirty="0" err="1" smtClean="0">
                <a:solidFill>
                  <a:schemeClr val="bg1"/>
                </a:solidFill>
              </a:rPr>
              <a:t>Lc</a:t>
            </a:r>
            <a:r>
              <a:rPr lang="es-MX" sz="2800" dirty="0" smtClean="0">
                <a:solidFill>
                  <a:schemeClr val="bg1"/>
                </a:solidFill>
              </a:rPr>
              <a:t>. 9,62)</a:t>
            </a:r>
            <a:endParaRPr lang="es-MX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722313" y="428604"/>
            <a:ext cx="7772400" cy="1628796"/>
          </a:xfrm>
        </p:spPr>
        <p:txBody>
          <a:bodyPr>
            <a:noAutofit/>
          </a:bodyPr>
          <a:lstStyle/>
          <a:p>
            <a:r>
              <a:rPr lang="es-MX" sz="2800" dirty="0" smtClean="0"/>
              <a:t>No se puede ni se debe mirar con nostalgia a lo que pudo ser y no fue. Esa es la tercera dificultad u obstáculo que Jesús invita a superar…</a:t>
            </a:r>
            <a:endParaRPr lang="es-MX" sz="2800" dirty="0"/>
          </a:p>
        </p:txBody>
      </p:sp>
      <p:pic>
        <p:nvPicPr>
          <p:cNvPr id="9" name="8 Imagen" descr="jesucristo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2000240"/>
            <a:ext cx="2619380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9 Imagen" descr="Jesus_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3286124"/>
            <a:ext cx="3214710" cy="290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10 Imagen" descr="pensativ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381" y="2214554"/>
            <a:ext cx="3643337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Marcador de contenido" descr="seguimiento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2928926" y="2357430"/>
            <a:ext cx="6000792" cy="4271016"/>
          </a:xfrm>
        </p:spPr>
      </p:pic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413652" cy="732974"/>
          </a:xfrm>
        </p:spPr>
        <p:txBody>
          <a:bodyPr/>
          <a:lstStyle/>
          <a:p>
            <a:pPr algn="ctr"/>
            <a:r>
              <a:rPr lang="es-MX" sz="2400" dirty="0" smtClean="0"/>
              <a:t>VER: </a:t>
            </a:r>
            <a:r>
              <a:rPr lang="es-MX" sz="2400" dirty="0" err="1" smtClean="0"/>
              <a:t>Hch</a:t>
            </a:r>
            <a:r>
              <a:rPr lang="es-MX" sz="2400" dirty="0" smtClean="0"/>
              <a:t>. 9,1-30 y  2Cor. 4,7-18.</a:t>
            </a:r>
            <a:endParaRPr lang="es-MX" sz="2400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1857356" y="2500306"/>
            <a:ext cx="6984892" cy="110049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s-MX" sz="2400" dirty="0" smtClean="0"/>
              <a:t>“Todo lo puedo en Aquél que me conforta”</a:t>
            </a:r>
          </a:p>
          <a:p>
            <a:pPr algn="r">
              <a:buNone/>
            </a:pPr>
            <a:r>
              <a:rPr lang="es-MX" sz="2400" dirty="0" smtClean="0"/>
              <a:t> Fil.4,13</a:t>
            </a:r>
            <a:endParaRPr lang="es-MX" sz="2400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34400" cy="857256"/>
          </a:xfrm>
        </p:spPr>
        <p:txBody>
          <a:bodyPr>
            <a:noAutofit/>
          </a:bodyPr>
          <a:lstStyle/>
          <a:p>
            <a:r>
              <a:rPr lang="es-MX" sz="3600" dirty="0" smtClean="0"/>
              <a:t/>
            </a:r>
            <a:br>
              <a:rPr lang="es-MX" sz="3600" dirty="0" smtClean="0"/>
            </a:br>
            <a:r>
              <a:rPr lang="es-MX" sz="2400" dirty="0" smtClean="0">
                <a:solidFill>
                  <a:schemeClr val="tx1"/>
                </a:solidFill>
              </a:rPr>
              <a:t>Pablo es un ejemplo de cómo debemos enfrentar y superar los obstáculos que enfrentamos para seguir a Jesús.</a:t>
            </a:r>
            <a:endParaRPr lang="es-MX" sz="3600" dirty="0">
              <a:solidFill>
                <a:schemeClr val="tx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0034" y="2643182"/>
            <a:ext cx="21431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Pues bueno es Dios con nosotros que no permite que experimentemos dificultades que no seamos capaces de superar… </a:t>
            </a:r>
          </a:p>
          <a:p>
            <a:endParaRPr lang="es-MX" sz="2000" dirty="0" smtClean="0"/>
          </a:p>
          <a:p>
            <a:r>
              <a:rPr lang="es-MX" sz="2000" dirty="0" smtClean="0"/>
              <a:t>(Cfr. I </a:t>
            </a:r>
            <a:r>
              <a:rPr lang="es-MX" sz="2000" dirty="0" err="1" smtClean="0"/>
              <a:t>Cor.</a:t>
            </a:r>
            <a:r>
              <a:rPr lang="es-MX" sz="2000" dirty="0" smtClean="0"/>
              <a:t> 10,13)</a:t>
            </a:r>
            <a:endParaRPr lang="es-MX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28662" y="2571744"/>
            <a:ext cx="7829576" cy="335758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    ¿Qué obstáculos y resistencias ponemos a la llamada de Dios?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    ¿Qué obstáculos descubrimos en las familias y en los diferentes ambientes para responder a la llamada de Dios?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    ¿Qué voy a hacer en esta Cuaresma para superarlos?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571472" y="1714488"/>
            <a:ext cx="8215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C00000"/>
                </a:solidFill>
              </a:rPr>
              <a:t>PREGUNTAS PARA REFLEXIONAR EN GRUPOS</a:t>
            </a:r>
            <a:endParaRPr lang="es-MX" sz="2800" dirty="0">
              <a:solidFill>
                <a:srgbClr val="C00000"/>
              </a:solidFill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071538" y="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es-MX" sz="7200" b="1" i="1" dirty="0" smtClean="0">
                <a:solidFill>
                  <a:schemeClr val="tx1"/>
                </a:solidFill>
              </a:rPr>
              <a:t>ACTUEMOS</a:t>
            </a:r>
            <a:endParaRPr lang="es-MX" sz="72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57158" y="2428868"/>
            <a:ext cx="2362200" cy="990600"/>
          </a:xfrm>
        </p:spPr>
        <p:txBody>
          <a:bodyPr/>
          <a:lstStyle/>
          <a:p>
            <a:r>
              <a:rPr lang="es-MX" sz="3600" dirty="0" smtClean="0"/>
              <a:t>Oración</a:t>
            </a:r>
            <a:endParaRPr lang="es-MX" sz="3600" dirty="0"/>
          </a:p>
        </p:txBody>
      </p:sp>
      <p:pic>
        <p:nvPicPr>
          <p:cNvPr id="8" name="7 Marcador de contenido" descr="orar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500034" y="3643314"/>
            <a:ext cx="2027861" cy="2428892"/>
          </a:xfrm>
        </p:spPr>
      </p:pic>
      <p:sp>
        <p:nvSpPr>
          <p:cNvPr id="9" name="8 CuadroTexto"/>
          <p:cNvSpPr txBox="1"/>
          <p:nvPr/>
        </p:nvSpPr>
        <p:spPr>
          <a:xfrm>
            <a:off x="3643306" y="1714488"/>
            <a:ext cx="485778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Señor Jesús, que a los doce años expresaste claramente la misión</a:t>
            </a:r>
          </a:p>
          <a:p>
            <a:r>
              <a:rPr lang="es-MX" sz="1600" dirty="0" smtClean="0"/>
              <a:t>que el Padre te había encargado y</a:t>
            </a:r>
          </a:p>
          <a:p>
            <a:r>
              <a:rPr lang="es-MX" sz="1600" dirty="0" smtClean="0"/>
              <a:t>lo maravilloso que es descubrir la voluntad de Dios, superando toda dificultad para vivir conforme a ella.</a:t>
            </a:r>
          </a:p>
          <a:p>
            <a:r>
              <a:rPr lang="es-MX" sz="1600" dirty="0" smtClean="0"/>
              <a:t>Te pedimos que nos des la gracia y la fortaleza para descubrir  y vivir conforme a tu voluntad.</a:t>
            </a:r>
          </a:p>
          <a:p>
            <a:r>
              <a:rPr lang="es-MX" sz="1600" dirty="0" smtClean="0"/>
              <a:t>Ayudándonos a responder a nuestra vocación con amor y una actitud de servicio, colaborando así en el Proyecto Salvífico del Padre.</a:t>
            </a:r>
          </a:p>
          <a:p>
            <a:r>
              <a:rPr lang="es-MX" sz="1600" dirty="0" smtClean="0"/>
              <a:t>Que jamás seamos obstáculos para la opción vocacional de los demás; que encuentren en nosotros el impulso,  el apoyo, el testimonio y el aliento para responder a tu llamada.                                                                       </a:t>
            </a:r>
          </a:p>
          <a:p>
            <a:endParaRPr lang="es-MX" sz="1600" dirty="0" smtClean="0"/>
          </a:p>
          <a:p>
            <a:r>
              <a:rPr lang="es-MX" sz="1600" dirty="0" smtClean="0"/>
              <a:t>                                    Amén.</a:t>
            </a:r>
          </a:p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3786182" y="785794"/>
            <a:ext cx="364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 smtClean="0"/>
              <a:t>Celebremos</a:t>
            </a:r>
            <a:endParaRPr lang="es-MX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628</TotalTime>
  <Words>895</Words>
  <Application>Microsoft Office PowerPoint</Application>
  <PresentationFormat>Presentación en pantalla (4:3)</PresentationFormat>
  <Paragraphs>93</Paragraphs>
  <Slides>15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Civil</vt:lpstr>
      <vt:lpstr>“La respuesta al llamado…  tiene obstáculos” </vt:lpstr>
      <vt:lpstr>OBJETIVO</vt:lpstr>
      <vt:lpstr>La historia de Juan</vt:lpstr>
      <vt:lpstr>Diapositiva 4</vt:lpstr>
      <vt:lpstr>Diapositiva 5</vt:lpstr>
      <vt:lpstr>Diapositiva 6</vt:lpstr>
      <vt:lpstr>REFLEXIONEMOS</vt:lpstr>
      <vt:lpstr>Leer el siguiente texto: Lc. 9,57- 62</vt:lpstr>
      <vt:lpstr>PRIMER OBSTACULO:  Las seguridades humanas</vt:lpstr>
      <vt:lpstr>SEGUNDO OBSTACULO: Pretextos del mundo. </vt:lpstr>
      <vt:lpstr>TERCER OBSTACULO: Añorar el pasado.</vt:lpstr>
      <vt:lpstr>No se puede ni se debe mirar con nostalgia a lo que pudo ser y no fue. Esa es la tercera dificultad u obstáculo que Jesús invita a superar…</vt:lpstr>
      <vt:lpstr> Pablo es un ejemplo de cómo debemos enfrentar y superar los obstáculos que enfrentamos para seguir a Jesús.</vt:lpstr>
      <vt:lpstr>ACTUEMOS</vt:lpstr>
      <vt:lpstr>Oración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respuesta al llamado tiene obstaculos</dc:title>
  <dc:creator>PARROQU</dc:creator>
  <cp:lastModifiedBy>Dj Skala 27</cp:lastModifiedBy>
  <cp:revision>63</cp:revision>
  <dcterms:created xsi:type="dcterms:W3CDTF">2010-02-01T13:44:23Z</dcterms:created>
  <dcterms:modified xsi:type="dcterms:W3CDTF">2010-02-28T18:43:27Z</dcterms:modified>
</cp:coreProperties>
</file>