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256" r:id="rId2"/>
    <p:sldId id="282" r:id="rId3"/>
    <p:sldId id="283" r:id="rId4"/>
    <p:sldId id="257" r:id="rId5"/>
    <p:sldId id="258" r:id="rId6"/>
    <p:sldId id="259" r:id="rId7"/>
    <p:sldId id="260" r:id="rId8"/>
    <p:sldId id="261" r:id="rId9"/>
    <p:sldId id="262" r:id="rId10"/>
    <p:sldId id="284" r:id="rId11"/>
    <p:sldId id="263" r:id="rId12"/>
    <p:sldId id="264" r:id="rId13"/>
    <p:sldId id="265" r:id="rId14"/>
    <p:sldId id="266" r:id="rId15"/>
    <p:sldId id="267" r:id="rId16"/>
    <p:sldId id="268" r:id="rId17"/>
    <p:sldId id="269" r:id="rId18"/>
    <p:sldId id="270" r:id="rId19"/>
    <p:sldId id="271" r:id="rId20"/>
    <p:sldId id="272" r:id="rId21"/>
    <p:sldId id="285" r:id="rId22"/>
    <p:sldId id="273" r:id="rId23"/>
    <p:sldId id="286" r:id="rId24"/>
    <p:sldId id="274" r:id="rId25"/>
    <p:sldId id="275" r:id="rId26"/>
    <p:sldId id="276" r:id="rId27"/>
    <p:sldId id="277" r:id="rId28"/>
    <p:sldId id="278" r:id="rId29"/>
    <p:sldId id="279" r:id="rId30"/>
    <p:sldId id="280" r:id="rId31"/>
    <p:sldId id="281" r:id="rId32"/>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5945"/>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7" d="100"/>
          <a:sy n="47" d="100"/>
        </p:scale>
        <p:origin x="-61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536FA7-B753-4950-80BC-E5B03DB892B9}" type="datetimeFigureOut">
              <a:rPr lang="es-ES_tradnl" smtClean="0"/>
              <a:pPr/>
              <a:t>03/02/2010</a:t>
            </a:fld>
            <a:endParaRPr lang="es-ES_tradnl"/>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1A5636-1835-4EC7-9B01-8AFE3FD7F8D4}" type="slidenum">
              <a:rPr lang="es-ES_tradnl" smtClean="0"/>
              <a:pPr/>
              <a:t>‹Nº›</a:t>
            </a:fld>
            <a:endParaRPr lang="es-ES_tradn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dirty="0"/>
          </a:p>
        </p:txBody>
      </p:sp>
      <p:sp>
        <p:nvSpPr>
          <p:cNvPr id="4" name="3 Marcador de número de diapositiva"/>
          <p:cNvSpPr>
            <a:spLocks noGrp="1"/>
          </p:cNvSpPr>
          <p:nvPr>
            <p:ph type="sldNum" sz="quarter" idx="10"/>
          </p:nvPr>
        </p:nvSpPr>
        <p:spPr/>
        <p:txBody>
          <a:bodyPr/>
          <a:lstStyle/>
          <a:p>
            <a:fld id="{A61A5636-1835-4EC7-9B01-8AFE3FD7F8D4}" type="slidenum">
              <a:rPr lang="es-ES_tradnl" smtClean="0"/>
              <a:pPr/>
              <a:t>1</a:t>
            </a:fld>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31062ADB-7FF6-45E4-8BFB-590281FD15F3}" type="datetimeFigureOut">
              <a:rPr lang="es-ES_tradnl" smtClean="0"/>
              <a:pPr/>
              <a:t>03/02/2010</a:t>
            </a:fld>
            <a:endParaRPr lang="es-ES_tradnl"/>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S_tradnl"/>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F6885544-96A9-4A8D-82C4-A6426931B125}"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31062ADB-7FF6-45E4-8BFB-590281FD15F3}" type="datetimeFigureOut">
              <a:rPr lang="es-ES_tradnl" smtClean="0"/>
              <a:pPr/>
              <a:t>03/02/2010</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6885544-96A9-4A8D-82C4-A6426931B125}" type="slidenum">
              <a:rPr lang="es-ES_tradnl" smtClean="0"/>
              <a:pPr/>
              <a:t>‹Nº›</a:t>
            </a:fld>
            <a:endParaRPr lang="es-ES_tradnl"/>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31062ADB-7FF6-45E4-8BFB-590281FD15F3}" type="datetimeFigureOut">
              <a:rPr lang="es-ES_tradnl" smtClean="0"/>
              <a:pPr/>
              <a:t>03/02/2010</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6885544-96A9-4A8D-82C4-A6426931B125}" type="slidenum">
              <a:rPr lang="es-ES_tradnl" smtClean="0"/>
              <a:pPr/>
              <a:t>‹Nº›</a:t>
            </a:fld>
            <a:endParaRPr lang="es-ES_tradnl"/>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31062ADB-7FF6-45E4-8BFB-590281FD15F3}" type="datetimeFigureOut">
              <a:rPr lang="es-ES_tradnl" smtClean="0"/>
              <a:pPr/>
              <a:t>03/02/2010</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F6885544-96A9-4A8D-82C4-A6426931B125}" type="slidenum">
              <a:rPr lang="es-ES_tradnl" smtClean="0"/>
              <a:pPr/>
              <a:t>‹Nº›</a:t>
            </a:fld>
            <a:endParaRPr lang="es-ES_tradnl"/>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31062ADB-7FF6-45E4-8BFB-590281FD15F3}" type="datetimeFigureOut">
              <a:rPr lang="es-ES_tradnl" smtClean="0"/>
              <a:pPr/>
              <a:t>03/02/2010</a:t>
            </a:fld>
            <a:endParaRPr lang="es-ES_tradnl"/>
          </a:p>
        </p:txBody>
      </p:sp>
      <p:sp>
        <p:nvSpPr>
          <p:cNvPr id="8" name="7 Marcador de pie de página"/>
          <p:cNvSpPr>
            <a:spLocks noGrp="1"/>
          </p:cNvSpPr>
          <p:nvPr>
            <p:ph type="ftr" sz="quarter" idx="11"/>
          </p:nvPr>
        </p:nvSpPr>
        <p:spPr/>
        <p:txBody>
          <a:bodyPr/>
          <a:lstStyle>
            <a:extLst/>
          </a:lstStyle>
          <a:p>
            <a:endParaRPr lang="es-ES_tradnl"/>
          </a:p>
        </p:txBody>
      </p:sp>
      <p:sp>
        <p:nvSpPr>
          <p:cNvPr id="9" name="8 Marcador de número de diapositiva"/>
          <p:cNvSpPr>
            <a:spLocks noGrp="1"/>
          </p:cNvSpPr>
          <p:nvPr>
            <p:ph type="sldNum" sz="quarter" idx="12"/>
          </p:nvPr>
        </p:nvSpPr>
        <p:spPr/>
        <p:txBody>
          <a:bodyPr/>
          <a:lstStyle>
            <a:extLst/>
          </a:lstStyle>
          <a:p>
            <a:fld id="{F6885544-96A9-4A8D-82C4-A6426931B125}" type="slidenum">
              <a:rPr lang="es-ES_tradnl" smtClean="0"/>
              <a:pPr/>
              <a:t>‹Nº›</a:t>
            </a:fld>
            <a:endParaRPr lang="es-ES_tradn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fld id="{31062ADB-7FF6-45E4-8BFB-590281FD15F3}" type="datetimeFigureOut">
              <a:rPr lang="es-ES_tradnl" smtClean="0"/>
              <a:pPr/>
              <a:t>03/02/2010</a:t>
            </a:fld>
            <a:endParaRPr lang="es-ES_tradnl"/>
          </a:p>
        </p:txBody>
      </p:sp>
      <p:sp>
        <p:nvSpPr>
          <p:cNvPr id="4" name="3 Marcador de pie de página"/>
          <p:cNvSpPr>
            <a:spLocks noGrp="1"/>
          </p:cNvSpPr>
          <p:nvPr>
            <p:ph type="ftr" sz="quarter" idx="11"/>
          </p:nvPr>
        </p:nvSpPr>
        <p:spPr/>
        <p:txBody>
          <a:bodyPr/>
          <a:lstStyle>
            <a:extLst/>
          </a:lstStyle>
          <a:p>
            <a:endParaRPr lang="es-ES_tradnl"/>
          </a:p>
        </p:txBody>
      </p:sp>
      <p:sp>
        <p:nvSpPr>
          <p:cNvPr id="5" name="4 Marcador de número de diapositiva"/>
          <p:cNvSpPr>
            <a:spLocks noGrp="1"/>
          </p:cNvSpPr>
          <p:nvPr>
            <p:ph type="sldNum" sz="quarter" idx="12"/>
          </p:nvPr>
        </p:nvSpPr>
        <p:spPr/>
        <p:txBody>
          <a:bodyPr/>
          <a:lstStyle>
            <a:extLst/>
          </a:lstStyle>
          <a:p>
            <a:fld id="{F6885544-96A9-4A8D-82C4-A6426931B125}" type="slidenum">
              <a:rPr lang="es-ES_tradnl" smtClean="0"/>
              <a:pPr/>
              <a:t>‹Nº›</a:t>
            </a:fld>
            <a:endParaRPr lang="es-ES_tradnl"/>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31062ADB-7FF6-45E4-8BFB-590281FD15F3}" type="datetimeFigureOut">
              <a:rPr lang="es-ES_tradnl" smtClean="0"/>
              <a:pPr/>
              <a:t>03/02/2010</a:t>
            </a:fld>
            <a:endParaRPr lang="es-ES_tradnl"/>
          </a:p>
        </p:txBody>
      </p:sp>
      <p:sp>
        <p:nvSpPr>
          <p:cNvPr id="3" name="2 Marcador de pie de página"/>
          <p:cNvSpPr>
            <a:spLocks noGrp="1"/>
          </p:cNvSpPr>
          <p:nvPr>
            <p:ph type="ftr" sz="quarter" idx="11"/>
          </p:nvPr>
        </p:nvSpPr>
        <p:spPr/>
        <p:txBody>
          <a:bodyPr/>
          <a:lstStyle>
            <a:extLst/>
          </a:lstStyle>
          <a:p>
            <a:endParaRPr lang="es-ES_tradnl"/>
          </a:p>
        </p:txBody>
      </p:sp>
      <p:sp>
        <p:nvSpPr>
          <p:cNvPr id="4" name="3 Marcador de número de diapositiva"/>
          <p:cNvSpPr>
            <a:spLocks noGrp="1"/>
          </p:cNvSpPr>
          <p:nvPr>
            <p:ph type="sldNum" sz="quarter" idx="12"/>
          </p:nvPr>
        </p:nvSpPr>
        <p:spPr/>
        <p:txBody>
          <a:bodyPr/>
          <a:lstStyle>
            <a:extLst/>
          </a:lstStyle>
          <a:p>
            <a:fld id="{F6885544-96A9-4A8D-82C4-A6426931B125}"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fld id="{31062ADB-7FF6-45E4-8BFB-590281FD15F3}" type="datetimeFigureOut">
              <a:rPr lang="es-ES_tradnl" smtClean="0"/>
              <a:pPr/>
              <a:t>03/02/2010</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F6885544-96A9-4A8D-82C4-A6426931B125}" type="slidenum">
              <a:rPr lang="es-ES_tradnl" smtClean="0"/>
              <a:pPr/>
              <a:t>‹Nº›</a:t>
            </a:fld>
            <a:endParaRPr lang="es-ES_tradn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31062ADB-7FF6-45E4-8BFB-590281FD15F3}" type="datetimeFigureOut">
              <a:rPr lang="es-ES_tradnl" smtClean="0"/>
              <a:pPr/>
              <a:t>03/02/2010</a:t>
            </a:fld>
            <a:endParaRPr lang="es-ES_tradnl"/>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s-ES_tradnl"/>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F6885544-96A9-4A8D-82C4-A6426931B125}" type="slidenum">
              <a:rPr lang="es-ES_tradnl" smtClean="0"/>
              <a:pPr/>
              <a:t>‹Nº›</a:t>
            </a:fld>
            <a:endParaRPr lang="es-ES_tradnl"/>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Triángulo rectángulo"/>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31062ADB-7FF6-45E4-8BFB-590281FD15F3}" type="datetimeFigureOut">
              <a:rPr lang="es-ES_tradnl" smtClean="0"/>
              <a:pPr/>
              <a:t>03/02/2010</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6885544-96A9-4A8D-82C4-A6426931B125}"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31062ADB-7FF6-45E4-8BFB-590281FD15F3}" type="datetimeFigureOut">
              <a:rPr lang="es-ES_tradnl" smtClean="0"/>
              <a:pPr/>
              <a:t>03/02/2010</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6885544-96A9-4A8D-82C4-A6426931B125}"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Triángulo rectángulo"/>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1062ADB-7FF6-45E4-8BFB-590281FD15F3}" type="datetimeFigureOut">
              <a:rPr lang="es-ES_tradnl" smtClean="0"/>
              <a:pPr/>
              <a:t>03/02/2010</a:t>
            </a:fld>
            <a:endParaRPr lang="es-ES_tradnl"/>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s-ES_tradnl"/>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6885544-96A9-4A8D-82C4-A6426931B125}" type="slidenum">
              <a:rPr lang="es-ES_tradnl" smtClean="0"/>
              <a:pPr/>
              <a:t>‹Nº›</a:t>
            </a:fld>
            <a:endParaRPr lang="es-ES_tradnl"/>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alpha val="99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785786" y="285728"/>
            <a:ext cx="7429552" cy="2554545"/>
          </a:xfrm>
          <a:prstGeom prst="rect">
            <a:avLst/>
          </a:prstGeom>
          <a:noFill/>
        </p:spPr>
        <p:txBody>
          <a:bodyPr wrap="square" rtlCol="0">
            <a:spAutoFit/>
          </a:bodyPr>
          <a:lstStyle/>
          <a:p>
            <a:r>
              <a:rPr lang="es-MX" sz="4800" dirty="0" smtClean="0">
                <a:solidFill>
                  <a:schemeClr val="bg1"/>
                </a:solidFill>
                <a:latin typeface="Arial Rounded MT Bold" pitchFamily="34" charset="0"/>
              </a:rPr>
              <a:t>RESPUESTA A LA LLAMADA DIVINA</a:t>
            </a:r>
          </a:p>
          <a:p>
            <a:endParaRPr lang="es-MX" sz="3200" dirty="0">
              <a:solidFill>
                <a:schemeClr val="bg1"/>
              </a:solidFill>
              <a:latin typeface="Arial Rounded MT Bold" pitchFamily="34" charset="0"/>
            </a:endParaRPr>
          </a:p>
          <a:p>
            <a:endParaRPr lang="es-ES_tradnl" sz="3200" dirty="0">
              <a:solidFill>
                <a:schemeClr val="bg1"/>
              </a:solidFill>
              <a:latin typeface="Arial Rounded MT Bold" pitchFamily="34" charset="0"/>
            </a:endParaRPr>
          </a:p>
        </p:txBody>
      </p:sp>
      <p:sp>
        <p:nvSpPr>
          <p:cNvPr id="5" name="4 CuadroTexto"/>
          <p:cNvSpPr txBox="1"/>
          <p:nvPr/>
        </p:nvSpPr>
        <p:spPr>
          <a:xfrm>
            <a:off x="357158" y="2357430"/>
            <a:ext cx="8572560" cy="2554545"/>
          </a:xfrm>
          <a:prstGeom prst="rect">
            <a:avLst/>
          </a:prstGeom>
          <a:noFill/>
        </p:spPr>
        <p:txBody>
          <a:bodyPr wrap="square" rtlCol="0">
            <a:spAutoFit/>
          </a:bodyPr>
          <a:lstStyle/>
          <a:p>
            <a:r>
              <a:rPr lang="es-MX" sz="8000" dirty="0" smtClean="0">
                <a:solidFill>
                  <a:schemeClr val="bg1"/>
                </a:solidFill>
                <a:latin typeface="Arial Black" pitchFamily="34" charset="0"/>
              </a:rPr>
              <a:t>LA CONVERSIÓN</a:t>
            </a:r>
            <a:endParaRPr lang="es-ES_tradnl" sz="80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3 CuadroTexto"/>
          <p:cNvSpPr txBox="1"/>
          <p:nvPr/>
        </p:nvSpPr>
        <p:spPr>
          <a:xfrm>
            <a:off x="1000100" y="357166"/>
            <a:ext cx="6572296" cy="707886"/>
          </a:xfrm>
          <a:prstGeom prst="rect">
            <a:avLst/>
          </a:prstGeom>
          <a:noFill/>
        </p:spPr>
        <p:txBody>
          <a:bodyPr wrap="square" rtlCol="0">
            <a:spAutoFit/>
          </a:bodyPr>
          <a:lstStyle/>
          <a:p>
            <a:r>
              <a:rPr lang="es-MX" sz="4000" dirty="0" smtClean="0">
                <a:solidFill>
                  <a:schemeClr val="bg1"/>
                </a:solidFill>
                <a:latin typeface="Arial Rounded MT Bold" pitchFamily="34" charset="0"/>
              </a:rPr>
              <a:t>OBJETIVO</a:t>
            </a:r>
            <a:endParaRPr lang="es-ES_tradnl" sz="4000" dirty="0">
              <a:solidFill>
                <a:schemeClr val="bg1"/>
              </a:solidFill>
              <a:latin typeface="Arial Rounded MT Bold" pitchFamily="34" charset="0"/>
            </a:endParaRPr>
          </a:p>
        </p:txBody>
      </p:sp>
      <p:sp>
        <p:nvSpPr>
          <p:cNvPr id="5" name="4 CuadroTexto"/>
          <p:cNvSpPr txBox="1"/>
          <p:nvPr/>
        </p:nvSpPr>
        <p:spPr>
          <a:xfrm>
            <a:off x="642910" y="1357298"/>
            <a:ext cx="8001056" cy="4524315"/>
          </a:xfrm>
          <a:prstGeom prst="rect">
            <a:avLst/>
          </a:prstGeom>
          <a:solidFill>
            <a:schemeClr val="bg2">
              <a:lumMod val="10000"/>
            </a:schemeClr>
          </a:solidFill>
        </p:spPr>
        <p:txBody>
          <a:bodyPr wrap="square" rtlCol="0">
            <a:spAutoFit/>
          </a:bodyPr>
          <a:lstStyle/>
          <a:p>
            <a:r>
              <a:rPr lang="es-MX" sz="3600" dirty="0" smtClean="0">
                <a:solidFill>
                  <a:schemeClr val="bg1"/>
                </a:solidFill>
                <a:latin typeface="Arial Rounded MT Bold" pitchFamily="34" charset="0"/>
              </a:rPr>
              <a:t>Valorar el amor que Dios nos ofrece y el llamado que nos hace desde nuestra familia a vivir en </a:t>
            </a:r>
          </a:p>
          <a:p>
            <a:r>
              <a:rPr lang="es-MX" sz="3600" dirty="0" smtClean="0">
                <a:solidFill>
                  <a:schemeClr val="bg1"/>
                </a:solidFill>
                <a:latin typeface="Arial Rounded MT Bold" pitchFamily="34" charset="0"/>
              </a:rPr>
              <a:t>una constante actitud de conversión</a:t>
            </a:r>
          </a:p>
          <a:p>
            <a:r>
              <a:rPr lang="es-MX" sz="3600" dirty="0" smtClean="0">
                <a:solidFill>
                  <a:schemeClr val="bg1"/>
                </a:solidFill>
                <a:latin typeface="Arial Rounded MT Bold" pitchFamily="34" charset="0"/>
              </a:rPr>
              <a:t>para que busquemos responder con nuestra vida, a este amor y a este llamado</a:t>
            </a:r>
            <a:endParaRPr lang="es-ES_tradnl" sz="36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alpha val="10000"/>
          </a:srgbClr>
        </a:solidFill>
        <a:effectLst/>
      </p:bgPr>
    </p:bg>
    <p:spTree>
      <p:nvGrpSpPr>
        <p:cNvPr id="1" name=""/>
        <p:cNvGrpSpPr/>
        <p:nvPr/>
      </p:nvGrpSpPr>
      <p:grpSpPr>
        <a:xfrm>
          <a:off x="0" y="0"/>
          <a:ext cx="0" cy="0"/>
          <a:chOff x="0" y="0"/>
          <a:chExt cx="0" cy="0"/>
        </a:xfrm>
      </p:grpSpPr>
      <p:sp>
        <p:nvSpPr>
          <p:cNvPr id="5" name="4 CuadroTexto"/>
          <p:cNvSpPr txBox="1"/>
          <p:nvPr/>
        </p:nvSpPr>
        <p:spPr>
          <a:xfrm>
            <a:off x="357158" y="0"/>
            <a:ext cx="7715304" cy="4093428"/>
          </a:xfrm>
          <a:prstGeom prst="rect">
            <a:avLst/>
          </a:prstGeom>
          <a:noFill/>
        </p:spPr>
        <p:txBody>
          <a:bodyPr wrap="square" rtlCol="0">
            <a:spAutoFit/>
          </a:bodyPr>
          <a:lstStyle/>
          <a:p>
            <a:r>
              <a:rPr lang="es-MX" sz="3200" dirty="0" smtClean="0">
                <a:effectLst>
                  <a:outerShdw blurRad="38100" dist="38100" dir="2700000" algn="tl">
                    <a:srgbClr val="000000">
                      <a:alpha val="43137"/>
                    </a:srgbClr>
                  </a:outerShdw>
                </a:effectLst>
                <a:latin typeface="Arial Rounded MT Bold" pitchFamily="34" charset="0"/>
              </a:rPr>
              <a:t>Nos encontramos constantemente que hay mucho egoísmo, que no hay esperanza en las personas, que muchos no le encuentran el sentido a su vida, incluso los jóvenes, lo cual es aún más triste. Se buscan caminos y salidas equivocadas.</a:t>
            </a:r>
            <a:endParaRPr lang="es-ES_tradnl" sz="3200" dirty="0" smtClean="0">
              <a:effectLst>
                <a:outerShdw blurRad="38100" dist="38100" dir="2700000" algn="tl">
                  <a:srgbClr val="000000">
                    <a:alpha val="43137"/>
                  </a:srgbClr>
                </a:outerShdw>
              </a:effectLst>
              <a:latin typeface="Arial Rounded MT Bold" pitchFamily="34" charset="0"/>
            </a:endParaRPr>
          </a:p>
          <a:p>
            <a:r>
              <a:rPr lang="es-MX" dirty="0" smtClean="0"/>
              <a:t> </a:t>
            </a:r>
            <a:endParaRPr lang="es-ES_tradnl" dirty="0" smtClean="0"/>
          </a:p>
          <a:p>
            <a:endParaRPr lang="es-ES_tradnl" dirty="0"/>
          </a:p>
        </p:txBody>
      </p:sp>
      <p:pic>
        <p:nvPicPr>
          <p:cNvPr id="6" name="Picture 4" descr="http://1.bp.blogspot.com/_bfit8l4I16c/SeNpuS2S1gI/AAAAAAAAB0o/aKLJ0EojfiE/s400/me.jpg"/>
          <p:cNvPicPr>
            <a:picLocks noChangeAspect="1" noChangeArrowheads="1"/>
          </p:cNvPicPr>
          <p:nvPr/>
        </p:nvPicPr>
        <p:blipFill>
          <a:blip r:embed="rId2"/>
          <a:srcRect/>
          <a:stretch>
            <a:fillRect/>
          </a:stretch>
        </p:blipFill>
        <p:spPr bwMode="auto">
          <a:xfrm>
            <a:off x="2928926" y="3714752"/>
            <a:ext cx="3143248" cy="3143248"/>
          </a:xfrm>
          <a:prstGeom prst="rect">
            <a:avLst/>
          </a:prstGeom>
          <a:noFill/>
        </p:spPr>
      </p:pic>
      <p:pic>
        <p:nvPicPr>
          <p:cNvPr id="7" name="Picture 10" descr="http://1.bp.blogspot.com/_k-cRX9SpZEE/SHY4ylfm4eI/AAAAAAAADdY/Y2jBoGzdxzI/s400/72b.jpg"/>
          <p:cNvPicPr>
            <a:picLocks noChangeAspect="1" noChangeArrowheads="1"/>
          </p:cNvPicPr>
          <p:nvPr/>
        </p:nvPicPr>
        <p:blipFill>
          <a:blip r:embed="rId3"/>
          <a:srcRect/>
          <a:stretch>
            <a:fillRect/>
          </a:stretch>
        </p:blipFill>
        <p:spPr bwMode="auto">
          <a:xfrm>
            <a:off x="-285784" y="3500414"/>
            <a:ext cx="3143272" cy="3357586"/>
          </a:xfrm>
          <a:prstGeom prst="rect">
            <a:avLst/>
          </a:prstGeom>
          <a:noFill/>
        </p:spPr>
      </p:pic>
      <p:pic>
        <p:nvPicPr>
          <p:cNvPr id="8" name="Picture 6" descr="http://www.canaltcm.com/myfiles/infiltrada/mysuicide-poster.jpg"/>
          <p:cNvPicPr>
            <a:picLocks noChangeAspect="1" noChangeArrowheads="1"/>
          </p:cNvPicPr>
          <p:nvPr/>
        </p:nvPicPr>
        <p:blipFill>
          <a:blip r:embed="rId4"/>
          <a:srcRect/>
          <a:stretch>
            <a:fillRect/>
          </a:stretch>
        </p:blipFill>
        <p:spPr bwMode="auto">
          <a:xfrm>
            <a:off x="6060933" y="3143248"/>
            <a:ext cx="3083067" cy="371475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pic>
        <p:nvPicPr>
          <p:cNvPr id="1032" name="Picture 8" descr="http://www.laverdadigital.com.mx/images/blog/gdl/3701_soledad.jpg"/>
          <p:cNvPicPr>
            <a:picLocks noChangeAspect="1" noChangeArrowheads="1"/>
          </p:cNvPicPr>
          <p:nvPr/>
        </p:nvPicPr>
        <p:blipFill>
          <a:blip r:embed="rId2"/>
          <a:srcRect/>
          <a:stretch>
            <a:fillRect/>
          </a:stretch>
        </p:blipFill>
        <p:spPr bwMode="auto">
          <a:xfrm>
            <a:off x="3357554" y="285728"/>
            <a:ext cx="2928958" cy="3063840"/>
          </a:xfrm>
          <a:prstGeom prst="rect">
            <a:avLst/>
          </a:prstGeom>
          <a:noFill/>
        </p:spPr>
      </p:pic>
      <p:sp>
        <p:nvSpPr>
          <p:cNvPr id="9" name="8 CuadroTexto"/>
          <p:cNvSpPr txBox="1"/>
          <p:nvPr/>
        </p:nvSpPr>
        <p:spPr>
          <a:xfrm>
            <a:off x="214282" y="500042"/>
            <a:ext cx="2786082" cy="4524315"/>
          </a:xfrm>
          <a:prstGeom prst="rect">
            <a:avLst/>
          </a:prstGeom>
          <a:solidFill>
            <a:schemeClr val="bg2">
              <a:lumMod val="10000"/>
            </a:schemeClr>
          </a:solidFill>
        </p:spPr>
        <p:txBody>
          <a:bodyPr wrap="square" rtlCol="0">
            <a:spAutoFit/>
          </a:bodyPr>
          <a:lstStyle/>
          <a:p>
            <a:r>
              <a:rPr lang="es-MX" sz="3600" dirty="0" smtClean="0">
                <a:solidFill>
                  <a:schemeClr val="bg1"/>
                </a:solidFill>
                <a:effectLst>
                  <a:outerShdw blurRad="38100" dist="38100" dir="2700000" algn="tl">
                    <a:srgbClr val="000000">
                      <a:alpha val="43137"/>
                    </a:srgbClr>
                  </a:outerShdw>
                </a:effectLst>
                <a:latin typeface="Arial Rounded MT Bold" pitchFamily="34" charset="0"/>
              </a:rPr>
              <a:t>El grave problema de nuestro tiempo,  es la “crisis de Dios,</a:t>
            </a:r>
          </a:p>
          <a:p>
            <a:r>
              <a:rPr lang="es-MX" sz="3600" dirty="0" smtClean="0">
                <a:solidFill>
                  <a:schemeClr val="bg1"/>
                </a:solidFill>
                <a:effectLst>
                  <a:outerShdw blurRad="38100" dist="38100" dir="2700000" algn="tl">
                    <a:srgbClr val="000000">
                      <a:alpha val="43137"/>
                    </a:srgbClr>
                  </a:outerShdw>
                </a:effectLst>
                <a:latin typeface="Arial Rounded MT Bold" pitchFamily="34" charset="0"/>
              </a:rPr>
              <a:t>la ausencia de Dios</a:t>
            </a:r>
            <a:endParaRPr lang="es-ES_tradnl" sz="3600"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10" name="9 CuadroTexto"/>
          <p:cNvSpPr txBox="1"/>
          <p:nvPr/>
        </p:nvSpPr>
        <p:spPr>
          <a:xfrm>
            <a:off x="3357554" y="3714752"/>
            <a:ext cx="5357818" cy="2862322"/>
          </a:xfrm>
          <a:prstGeom prst="rect">
            <a:avLst/>
          </a:prstGeom>
          <a:solidFill>
            <a:schemeClr val="bg2">
              <a:lumMod val="10000"/>
            </a:schemeClr>
          </a:solidFill>
        </p:spPr>
        <p:txBody>
          <a:bodyPr wrap="square" rtlCol="0">
            <a:spAutoFit/>
          </a:bodyPr>
          <a:lstStyle/>
          <a:p>
            <a:r>
              <a:rPr lang="es-MX" sz="3600" dirty="0" smtClean="0">
                <a:solidFill>
                  <a:schemeClr val="bg1"/>
                </a:solidFill>
                <a:effectLst>
                  <a:outerShdw blurRad="38100" dist="38100" dir="2700000" algn="tl">
                    <a:srgbClr val="000000">
                      <a:alpha val="43137"/>
                    </a:srgbClr>
                  </a:outerShdw>
                </a:effectLst>
                <a:latin typeface="Arial Rounded MT Bold" pitchFamily="34" charset="0"/>
              </a:rPr>
              <a:t>Nosotros, los cristianos, católicos, vivimos también a veces, como si Dios no existiera</a:t>
            </a:r>
            <a:endParaRPr lang="es-ES_tradnl" sz="3600" dirty="0">
              <a:solidFill>
                <a:schemeClr val="bg1"/>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alpha val="83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500034" y="714356"/>
            <a:ext cx="8643966" cy="4524315"/>
          </a:xfrm>
          <a:prstGeom prst="rect">
            <a:avLst/>
          </a:prstGeom>
          <a:noFill/>
        </p:spPr>
        <p:txBody>
          <a:bodyPr wrap="square" rtlCol="0">
            <a:spAutoFit/>
          </a:bodyPr>
          <a:lstStyle/>
          <a:p>
            <a:r>
              <a:rPr lang="es-MX" sz="7200" dirty="0" smtClean="0">
                <a:solidFill>
                  <a:schemeClr val="bg1"/>
                </a:solidFill>
                <a:effectLst>
                  <a:outerShdw blurRad="38100" dist="38100" dir="2700000" algn="tl">
                    <a:srgbClr val="000000">
                      <a:alpha val="43137"/>
                    </a:srgbClr>
                  </a:outerShdw>
                </a:effectLst>
                <a:latin typeface="Arial Black" pitchFamily="34" charset="0"/>
              </a:rPr>
              <a:t>CONVIÉRTANSE</a:t>
            </a:r>
          </a:p>
          <a:p>
            <a:r>
              <a:rPr lang="es-MX" sz="7200" dirty="0" smtClean="0">
                <a:solidFill>
                  <a:schemeClr val="bg1"/>
                </a:solidFill>
                <a:effectLst>
                  <a:outerShdw blurRad="38100" dist="38100" dir="2700000" algn="tl">
                    <a:srgbClr val="000000">
                      <a:alpha val="43137"/>
                    </a:srgbClr>
                  </a:outerShdw>
                </a:effectLst>
                <a:latin typeface="Arial Black" pitchFamily="34" charset="0"/>
              </a:rPr>
              <a:t> Y CREAN </a:t>
            </a:r>
          </a:p>
          <a:p>
            <a:r>
              <a:rPr lang="es-MX" sz="7200" dirty="0">
                <a:solidFill>
                  <a:schemeClr val="bg1"/>
                </a:solidFill>
                <a:effectLst>
                  <a:outerShdw blurRad="38100" dist="38100" dir="2700000" algn="tl">
                    <a:srgbClr val="000000">
                      <a:alpha val="43137"/>
                    </a:srgbClr>
                  </a:outerShdw>
                </a:effectLst>
                <a:latin typeface="Arial Black" pitchFamily="34" charset="0"/>
              </a:rPr>
              <a:t> </a:t>
            </a:r>
            <a:r>
              <a:rPr lang="es-MX" sz="7200" dirty="0" smtClean="0">
                <a:solidFill>
                  <a:schemeClr val="bg1"/>
                </a:solidFill>
                <a:effectLst>
                  <a:outerShdw blurRad="38100" dist="38100" dir="2700000" algn="tl">
                    <a:srgbClr val="000000">
                      <a:alpha val="43137"/>
                    </a:srgbClr>
                  </a:outerShdw>
                </a:effectLst>
                <a:latin typeface="Arial Black" pitchFamily="34" charset="0"/>
              </a:rPr>
              <a:t>EN EL     EVANGELIO</a:t>
            </a:r>
            <a:endParaRPr lang="es-ES_tradnl" sz="7200" dirty="0">
              <a:solidFill>
                <a:schemeClr val="bg1"/>
              </a:solidFill>
              <a:effectLst>
                <a:outerShdw blurRad="38100" dist="38100" dir="2700000" algn="tl">
                  <a:srgbClr val="000000">
                    <a:alpha val="43137"/>
                  </a:srgbClr>
                </a:outerShdw>
              </a:effectLst>
              <a:latin typeface="Arial Black" pitchFamily="34" charset="0"/>
            </a:endParaRPr>
          </a:p>
        </p:txBody>
      </p:sp>
      <p:sp>
        <p:nvSpPr>
          <p:cNvPr id="3" name="2 CuadroTexto"/>
          <p:cNvSpPr txBox="1"/>
          <p:nvPr/>
        </p:nvSpPr>
        <p:spPr>
          <a:xfrm>
            <a:off x="5429256" y="5786454"/>
            <a:ext cx="3071834" cy="707886"/>
          </a:xfrm>
          <a:prstGeom prst="rect">
            <a:avLst/>
          </a:prstGeom>
          <a:noFill/>
        </p:spPr>
        <p:txBody>
          <a:bodyPr wrap="square" rtlCol="0">
            <a:spAutoFit/>
          </a:bodyPr>
          <a:lstStyle/>
          <a:p>
            <a:r>
              <a:rPr lang="es-MX" sz="4000" dirty="0" smtClean="0">
                <a:solidFill>
                  <a:schemeClr val="bg1"/>
                </a:solidFill>
              </a:rPr>
              <a:t>Mc 1,15</a:t>
            </a:r>
            <a:endParaRPr lang="es-ES_tradnl" sz="40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4" name="3 CuadroTexto"/>
          <p:cNvSpPr txBox="1"/>
          <p:nvPr/>
        </p:nvSpPr>
        <p:spPr>
          <a:xfrm>
            <a:off x="1071538" y="928670"/>
            <a:ext cx="7429552" cy="3785652"/>
          </a:xfrm>
          <a:prstGeom prst="rect">
            <a:avLst/>
          </a:prstGeom>
          <a:noFill/>
        </p:spPr>
        <p:txBody>
          <a:bodyPr wrap="square" rtlCol="0">
            <a:spAutoFit/>
          </a:bodyPr>
          <a:lstStyle/>
          <a:p>
            <a:r>
              <a:rPr lang="es-MX" sz="6000" dirty="0" smtClean="0">
                <a:solidFill>
                  <a:schemeClr val="bg1"/>
                </a:solidFill>
                <a:effectLst>
                  <a:outerShdw blurRad="38100" dist="38100" dir="2700000" algn="tl">
                    <a:srgbClr val="000000">
                      <a:alpha val="43137"/>
                    </a:srgbClr>
                  </a:outerShdw>
                </a:effectLst>
                <a:latin typeface="Arial Black" pitchFamily="34" charset="0"/>
              </a:rPr>
              <a:t>RECORRER UN CAMINO PERSONAL DE CONVERSIÓN</a:t>
            </a:r>
            <a:endParaRPr lang="es-ES_tradnl" sz="6000" dirty="0">
              <a:solidFill>
                <a:schemeClr val="bg1"/>
              </a:solidFill>
              <a:effectLst>
                <a:outerShdw blurRad="38100" dist="38100" dir="2700000" algn="tl">
                  <a:srgbClr val="000000">
                    <a:alpha val="43137"/>
                  </a:srgbClr>
                </a:outerShdw>
              </a:effectLst>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4" name="3 CuadroTexto"/>
          <p:cNvSpPr txBox="1"/>
          <p:nvPr/>
        </p:nvSpPr>
        <p:spPr>
          <a:xfrm>
            <a:off x="571472" y="214290"/>
            <a:ext cx="8072494" cy="2616101"/>
          </a:xfrm>
          <a:prstGeom prst="rect">
            <a:avLst/>
          </a:prstGeom>
          <a:noFill/>
        </p:spPr>
        <p:txBody>
          <a:bodyPr wrap="square" rtlCol="0">
            <a:spAutoFit/>
          </a:bodyPr>
          <a:lstStyle/>
          <a:p>
            <a:r>
              <a:rPr lang="es-MX" sz="3600" dirty="0" smtClean="0">
                <a:effectLst>
                  <a:outerShdw blurRad="38100" dist="38100" dir="2700000" algn="tl">
                    <a:srgbClr val="000000">
                      <a:alpha val="43137"/>
                    </a:srgbClr>
                  </a:outerShdw>
                </a:effectLst>
                <a:latin typeface="Arial Rounded MT Bold" pitchFamily="34" charset="0"/>
              </a:rPr>
              <a:t>Jesús no se contenta con anunciar la cercanía del Reino de Dios</a:t>
            </a:r>
          </a:p>
          <a:p>
            <a:endParaRPr lang="es-MX" sz="2800" dirty="0">
              <a:effectLst>
                <a:outerShdw blurRad="38100" dist="38100" dir="2700000" algn="tl">
                  <a:srgbClr val="000000">
                    <a:alpha val="43137"/>
                  </a:srgbClr>
                </a:outerShdw>
              </a:effectLst>
              <a:latin typeface="Arial Rounded MT Bold" pitchFamily="34" charset="0"/>
            </a:endParaRPr>
          </a:p>
          <a:p>
            <a:r>
              <a:rPr lang="es-MX" sz="3600" dirty="0" smtClean="0">
                <a:effectLst>
                  <a:outerShdw blurRad="38100" dist="38100" dir="2700000" algn="tl">
                    <a:srgbClr val="000000">
                      <a:alpha val="43137"/>
                    </a:srgbClr>
                  </a:outerShdw>
                </a:effectLst>
                <a:latin typeface="Arial Rounded MT Bold" pitchFamily="34" charset="0"/>
              </a:rPr>
              <a:t>Llama también a la conversión   </a:t>
            </a:r>
          </a:p>
          <a:p>
            <a:r>
              <a:rPr lang="es-MX" sz="2800" dirty="0" smtClean="0">
                <a:effectLst>
                  <a:outerShdw blurRad="38100" dist="38100" dir="2700000" algn="tl">
                    <a:srgbClr val="000000">
                      <a:alpha val="43137"/>
                    </a:srgbClr>
                  </a:outerShdw>
                </a:effectLst>
                <a:latin typeface="Arial Rounded MT Bold" pitchFamily="34" charset="0"/>
              </a:rPr>
              <a:t>(Cfr. Mc 1,15. Mt 4,17)</a:t>
            </a:r>
            <a:endParaRPr lang="es-ES_tradnl" sz="2800" dirty="0">
              <a:effectLst>
                <a:outerShdw blurRad="38100" dist="38100" dir="2700000" algn="tl">
                  <a:srgbClr val="000000">
                    <a:alpha val="43137"/>
                  </a:srgbClr>
                </a:outerShdw>
              </a:effectLst>
              <a:latin typeface="Arial Rounded MT Bold" pitchFamily="34" charset="0"/>
            </a:endParaRPr>
          </a:p>
        </p:txBody>
      </p:sp>
      <p:sp>
        <p:nvSpPr>
          <p:cNvPr id="5" name="4 CuadroTexto"/>
          <p:cNvSpPr txBox="1"/>
          <p:nvPr/>
        </p:nvSpPr>
        <p:spPr>
          <a:xfrm>
            <a:off x="642910" y="3214686"/>
            <a:ext cx="3929090" cy="2308324"/>
          </a:xfrm>
          <a:prstGeom prst="rect">
            <a:avLst/>
          </a:prstGeom>
          <a:noFill/>
        </p:spPr>
        <p:txBody>
          <a:bodyPr wrap="square" rtlCol="0">
            <a:spAutoFit/>
          </a:bodyPr>
          <a:lstStyle/>
          <a:p>
            <a:r>
              <a:rPr lang="es-MX" sz="3600" dirty="0" smtClean="0">
                <a:effectLst>
                  <a:outerShdw blurRad="38100" dist="38100" dir="2700000" algn="tl">
                    <a:srgbClr val="000000">
                      <a:alpha val="43137"/>
                    </a:srgbClr>
                  </a:outerShdw>
                </a:effectLst>
                <a:latin typeface="Arial Rounded MT Bold" pitchFamily="34" charset="0"/>
              </a:rPr>
              <a:t>El ha venido para llamar a los pecadores a la conversión</a:t>
            </a:r>
            <a:endParaRPr lang="es-ES_tradnl" sz="3600" dirty="0">
              <a:effectLst>
                <a:outerShdw blurRad="38100" dist="38100" dir="2700000" algn="tl">
                  <a:srgbClr val="000000">
                    <a:alpha val="43137"/>
                  </a:srgbClr>
                </a:outerShdw>
              </a:effectLst>
              <a:latin typeface="Arial Rounded MT Bold" pitchFamily="34" charset="0"/>
            </a:endParaRPr>
          </a:p>
        </p:txBody>
      </p:sp>
      <p:pic>
        <p:nvPicPr>
          <p:cNvPr id="17412" name="Picture 4" descr="http://s3.amazonaws.com/lcp/teodoro-gallo/myfiles/FE-EN-JESUS.jpg"/>
          <p:cNvPicPr>
            <a:picLocks noChangeAspect="1" noChangeArrowheads="1"/>
          </p:cNvPicPr>
          <p:nvPr/>
        </p:nvPicPr>
        <p:blipFill>
          <a:blip r:embed="rId2"/>
          <a:srcRect/>
          <a:stretch>
            <a:fillRect/>
          </a:stretch>
        </p:blipFill>
        <p:spPr bwMode="auto">
          <a:xfrm>
            <a:off x="4857752" y="2592163"/>
            <a:ext cx="4286248" cy="4265837"/>
          </a:xfrm>
          <a:prstGeom prst="rect">
            <a:avLst/>
          </a:prstGeom>
          <a:noFill/>
        </p:spPr>
      </p:pic>
      <p:sp>
        <p:nvSpPr>
          <p:cNvPr id="8" name="7 CuadroTexto"/>
          <p:cNvSpPr txBox="1"/>
          <p:nvPr/>
        </p:nvSpPr>
        <p:spPr>
          <a:xfrm>
            <a:off x="2000232" y="5786454"/>
            <a:ext cx="2357454" cy="461665"/>
          </a:xfrm>
          <a:prstGeom prst="rect">
            <a:avLst/>
          </a:prstGeom>
          <a:noFill/>
        </p:spPr>
        <p:txBody>
          <a:bodyPr wrap="square" rtlCol="0">
            <a:spAutoFit/>
          </a:bodyPr>
          <a:lstStyle/>
          <a:p>
            <a:r>
              <a:rPr lang="es-MX" sz="2400" dirty="0" smtClean="0">
                <a:latin typeface="Arial Rounded MT Bold" pitchFamily="34" charset="0"/>
              </a:rPr>
              <a:t>Cfr. Lc 5,32)</a:t>
            </a:r>
            <a:endParaRPr lang="es-ES_tradnl" sz="2400" dirty="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pic>
        <p:nvPicPr>
          <p:cNvPr id="20482" name="Picture 2" descr="http://byfiles.storage.live.com/y1p7UT5PdD-4JWPCYn0MT27IQy0HTFC68XaeyMksqGoOyQT_0ulehVStA"/>
          <p:cNvPicPr>
            <a:picLocks noChangeAspect="1" noChangeArrowheads="1"/>
          </p:cNvPicPr>
          <p:nvPr/>
        </p:nvPicPr>
        <p:blipFill>
          <a:blip r:embed="rId2"/>
          <a:srcRect/>
          <a:stretch>
            <a:fillRect/>
          </a:stretch>
        </p:blipFill>
        <p:spPr bwMode="auto">
          <a:xfrm>
            <a:off x="1428728" y="0"/>
            <a:ext cx="5590671" cy="4500540"/>
          </a:xfrm>
          <a:prstGeom prst="rect">
            <a:avLst/>
          </a:prstGeom>
          <a:noFill/>
        </p:spPr>
      </p:pic>
      <p:sp>
        <p:nvSpPr>
          <p:cNvPr id="5" name="4 CuadroTexto"/>
          <p:cNvSpPr txBox="1"/>
          <p:nvPr/>
        </p:nvSpPr>
        <p:spPr>
          <a:xfrm>
            <a:off x="1714480" y="4500570"/>
            <a:ext cx="7429520" cy="2185214"/>
          </a:xfrm>
          <a:prstGeom prst="rect">
            <a:avLst/>
          </a:prstGeom>
          <a:solidFill>
            <a:schemeClr val="tx1">
              <a:lumMod val="85000"/>
              <a:lumOff val="15000"/>
            </a:schemeClr>
          </a:solidFill>
        </p:spPr>
        <p:txBody>
          <a:bodyPr wrap="square" rtlCol="0">
            <a:spAutoFit/>
          </a:bodyPr>
          <a:lstStyle/>
          <a:p>
            <a:pPr algn="ctr"/>
            <a:r>
              <a:rPr lang="es-MX" sz="3400" dirty="0" smtClean="0">
                <a:solidFill>
                  <a:schemeClr val="bg1"/>
                </a:solidFill>
                <a:latin typeface="Arial Rounded MT Bold" pitchFamily="34" charset="0"/>
              </a:rPr>
              <a:t>“YO NO HE VENIDO A LLAMAR               A  LOS JUSTOS, SINO A LOS PECADORES PARA QUE SE CONVIERTAN</a:t>
            </a:r>
            <a:r>
              <a:rPr lang="es-MX" sz="3200" dirty="0" smtClean="0">
                <a:solidFill>
                  <a:schemeClr val="bg1"/>
                </a:solidFill>
                <a:latin typeface="Arial Rounded MT Bold" pitchFamily="34" charset="0"/>
              </a:rPr>
              <a:t>”   </a:t>
            </a:r>
            <a:r>
              <a:rPr lang="es-MX" sz="2800" dirty="0" smtClean="0">
                <a:solidFill>
                  <a:schemeClr val="bg1"/>
                </a:solidFill>
                <a:latin typeface="Arial Rounded MT Bold" pitchFamily="34" charset="0"/>
              </a:rPr>
              <a:t>(Lc 5,32)</a:t>
            </a:r>
            <a:endParaRPr lang="es-ES_tradnl" sz="32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642910" y="285728"/>
            <a:ext cx="8215370" cy="707886"/>
          </a:xfrm>
          <a:prstGeom prst="rect">
            <a:avLst/>
          </a:prstGeom>
          <a:noFill/>
        </p:spPr>
        <p:txBody>
          <a:bodyPr wrap="square" rtlCol="0">
            <a:spAutoFit/>
          </a:bodyPr>
          <a:lstStyle/>
          <a:p>
            <a:r>
              <a:rPr lang="es-MX" sz="4000" dirty="0" smtClean="0">
                <a:solidFill>
                  <a:schemeClr val="bg1"/>
                </a:solidFill>
                <a:latin typeface="Arial Rounded MT Bold" pitchFamily="34" charset="0"/>
              </a:rPr>
              <a:t>Estamos en el tiempo cuaresmal</a:t>
            </a:r>
          </a:p>
        </p:txBody>
      </p:sp>
      <p:sp>
        <p:nvSpPr>
          <p:cNvPr id="5" name="4 CuadroTexto"/>
          <p:cNvSpPr txBox="1"/>
          <p:nvPr/>
        </p:nvSpPr>
        <p:spPr>
          <a:xfrm>
            <a:off x="571472" y="1357298"/>
            <a:ext cx="7715304" cy="1323439"/>
          </a:xfrm>
          <a:prstGeom prst="rect">
            <a:avLst/>
          </a:prstGeom>
          <a:noFill/>
        </p:spPr>
        <p:txBody>
          <a:bodyPr wrap="square" rtlCol="0">
            <a:spAutoFit/>
          </a:bodyPr>
          <a:lstStyle/>
          <a:p>
            <a:r>
              <a:rPr lang="es-MX" sz="4000" dirty="0" smtClean="0">
                <a:solidFill>
                  <a:schemeClr val="bg1"/>
                </a:solidFill>
                <a:latin typeface="Arial Rounded MT Bold" pitchFamily="34" charset="0"/>
              </a:rPr>
              <a:t>Ámbito de un reencuentro personal y familiar con Dios</a:t>
            </a:r>
          </a:p>
        </p:txBody>
      </p:sp>
      <p:sp>
        <p:nvSpPr>
          <p:cNvPr id="6" name="5 CuadroTexto"/>
          <p:cNvSpPr txBox="1"/>
          <p:nvPr/>
        </p:nvSpPr>
        <p:spPr>
          <a:xfrm>
            <a:off x="928662" y="3357562"/>
            <a:ext cx="7929618" cy="2800767"/>
          </a:xfrm>
          <a:prstGeom prst="rect">
            <a:avLst/>
          </a:prstGeom>
          <a:noFill/>
        </p:spPr>
        <p:txBody>
          <a:bodyPr wrap="square" rtlCol="0">
            <a:spAutoFit/>
          </a:bodyPr>
          <a:lstStyle/>
          <a:p>
            <a:r>
              <a:rPr lang="es-MX" sz="4400" dirty="0" smtClean="0">
                <a:solidFill>
                  <a:schemeClr val="bg1"/>
                </a:solidFill>
                <a:latin typeface="Arial Rounded MT Bold" pitchFamily="34" charset="0"/>
              </a:rPr>
              <a:t>Condición para alcanzar lo que la persona con sus solas fuerzas no podría alcanzar</a:t>
            </a:r>
            <a:r>
              <a:rPr lang="es-MX" sz="2800" dirty="0" smtClean="0">
                <a:solidFill>
                  <a:schemeClr val="bg1"/>
                </a:solidFill>
                <a:latin typeface="Arial Rounded MT Bold" pitchFamily="34" charset="0"/>
              </a:rPr>
              <a:t>:</a:t>
            </a:r>
            <a:endParaRPr lang="es-ES_tradnl" sz="28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3 Rectángulo"/>
          <p:cNvSpPr/>
          <p:nvPr/>
        </p:nvSpPr>
        <p:spPr>
          <a:xfrm>
            <a:off x="642910" y="500042"/>
            <a:ext cx="6786610" cy="2554545"/>
          </a:xfrm>
          <a:prstGeom prst="rect">
            <a:avLst/>
          </a:prstGeom>
        </p:spPr>
        <p:txBody>
          <a:bodyPr wrap="square">
            <a:spAutoFit/>
          </a:bodyPr>
          <a:lstStyle/>
          <a:p>
            <a:pPr>
              <a:buFont typeface="Wingdings" pitchFamily="2" charset="2"/>
              <a:buChar char="Ø"/>
            </a:pPr>
            <a:r>
              <a:rPr lang="es-MX" sz="4000" dirty="0" smtClean="0">
                <a:solidFill>
                  <a:schemeClr val="bg1"/>
                </a:solidFill>
                <a:latin typeface="Arial Rounded MT Bold" pitchFamily="34" charset="0"/>
              </a:rPr>
              <a:t>La amistad con Dios</a:t>
            </a:r>
          </a:p>
          <a:p>
            <a:pPr>
              <a:buFont typeface="Wingdings" pitchFamily="2" charset="2"/>
              <a:buChar char="Ø"/>
            </a:pPr>
            <a:endParaRPr lang="es-MX" sz="2000" dirty="0" smtClean="0">
              <a:solidFill>
                <a:schemeClr val="bg1"/>
              </a:solidFill>
              <a:latin typeface="Arial Rounded MT Bold" pitchFamily="34" charset="0"/>
            </a:endParaRPr>
          </a:p>
          <a:p>
            <a:pPr>
              <a:buFont typeface="Wingdings" pitchFamily="2" charset="2"/>
              <a:buChar char="Ø"/>
            </a:pPr>
            <a:r>
              <a:rPr lang="es-MX" sz="4000" dirty="0" smtClean="0">
                <a:solidFill>
                  <a:schemeClr val="bg1"/>
                </a:solidFill>
                <a:latin typeface="Arial Rounded MT Bold" pitchFamily="34" charset="0"/>
              </a:rPr>
              <a:t>Su gracia y</a:t>
            </a:r>
          </a:p>
          <a:p>
            <a:endParaRPr lang="es-MX" sz="2000" dirty="0" smtClean="0">
              <a:solidFill>
                <a:schemeClr val="bg1"/>
              </a:solidFill>
              <a:latin typeface="Arial Rounded MT Bold" pitchFamily="34" charset="0"/>
            </a:endParaRPr>
          </a:p>
          <a:p>
            <a:pPr>
              <a:buFont typeface="Wingdings" pitchFamily="2" charset="2"/>
              <a:buChar char="Ø"/>
            </a:pPr>
            <a:r>
              <a:rPr lang="es-MX" sz="4000" dirty="0" smtClean="0">
                <a:solidFill>
                  <a:schemeClr val="bg1"/>
                </a:solidFill>
                <a:latin typeface="Arial Rounded MT Bold" pitchFamily="34" charset="0"/>
              </a:rPr>
              <a:t>la vida sobrenatural</a:t>
            </a:r>
            <a:endParaRPr lang="es-ES_tradnl" sz="4000" dirty="0">
              <a:solidFill>
                <a:schemeClr val="bg1"/>
              </a:solidFill>
            </a:endParaRPr>
          </a:p>
        </p:txBody>
      </p:sp>
      <p:sp>
        <p:nvSpPr>
          <p:cNvPr id="6" name="5 CuadroTexto"/>
          <p:cNvSpPr txBox="1"/>
          <p:nvPr/>
        </p:nvSpPr>
        <p:spPr>
          <a:xfrm>
            <a:off x="1857356" y="3571876"/>
            <a:ext cx="7286644" cy="2862322"/>
          </a:xfrm>
          <a:prstGeom prst="rect">
            <a:avLst/>
          </a:prstGeom>
          <a:noFill/>
        </p:spPr>
        <p:txBody>
          <a:bodyPr wrap="square" rtlCol="0">
            <a:spAutoFit/>
          </a:bodyPr>
          <a:lstStyle/>
          <a:p>
            <a:r>
              <a:rPr lang="es-MX" sz="3600" dirty="0" smtClean="0">
                <a:solidFill>
                  <a:schemeClr val="bg1"/>
                </a:solidFill>
                <a:latin typeface="Arial Rounded MT Bold" pitchFamily="34" charset="0"/>
              </a:rPr>
              <a:t>La única en la que puede encontrar aquellas respuestas que le dan sentido a su existencia y le conducen a la paz interior</a:t>
            </a:r>
            <a:endParaRPr lang="es-ES_tradnl" sz="3600" dirty="0">
              <a:solidFill>
                <a:schemeClr val="bg1"/>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37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285720" y="357166"/>
            <a:ext cx="7643866" cy="3477875"/>
          </a:xfrm>
          <a:prstGeom prst="rect">
            <a:avLst/>
          </a:prstGeom>
          <a:noFill/>
        </p:spPr>
        <p:txBody>
          <a:bodyPr wrap="square" rtlCol="0">
            <a:spAutoFit/>
          </a:bodyPr>
          <a:lstStyle/>
          <a:p>
            <a:r>
              <a:rPr lang="es-MX" sz="2800" dirty="0" smtClean="0">
                <a:effectLst>
                  <a:outerShdw blurRad="38100" dist="38100" dir="2700000" algn="tl">
                    <a:srgbClr val="000000">
                      <a:alpha val="43137"/>
                    </a:srgbClr>
                  </a:outerShdw>
                </a:effectLst>
                <a:latin typeface="Arial Rounded MT Bold" pitchFamily="34" charset="0"/>
              </a:rPr>
              <a:t>En este sentido, San Agustín nos dice:</a:t>
            </a:r>
          </a:p>
          <a:p>
            <a:r>
              <a:rPr lang="es-MX" sz="4800" dirty="0" smtClean="0">
                <a:effectLst>
                  <a:outerShdw blurRad="38100" dist="38100" dir="2700000" algn="tl">
                    <a:srgbClr val="000000">
                      <a:alpha val="43137"/>
                    </a:srgbClr>
                  </a:outerShdw>
                </a:effectLst>
                <a:latin typeface="Arial Rounded MT Bold" pitchFamily="34" charset="0"/>
              </a:rPr>
              <a:t>“Nos hiciste Señor para Ti y nuestro corazón estará inquieto hasta que descanse en Ti”</a:t>
            </a:r>
            <a:endParaRPr lang="es-ES_tradnl" sz="4800" dirty="0">
              <a:effectLst>
                <a:outerShdw blurRad="38100" dist="38100" dir="2700000" algn="tl">
                  <a:srgbClr val="000000">
                    <a:alpha val="43137"/>
                  </a:srgbClr>
                </a:outerShdw>
              </a:effectLst>
              <a:latin typeface="Arial Rounded MT Bold" pitchFamily="34" charset="0"/>
            </a:endParaRPr>
          </a:p>
        </p:txBody>
      </p:sp>
      <p:sp>
        <p:nvSpPr>
          <p:cNvPr id="5" name="4 CuadroTexto"/>
          <p:cNvSpPr txBox="1"/>
          <p:nvPr/>
        </p:nvSpPr>
        <p:spPr>
          <a:xfrm flipH="1">
            <a:off x="1214413" y="4214818"/>
            <a:ext cx="7429551" cy="2062103"/>
          </a:xfrm>
          <a:prstGeom prst="rect">
            <a:avLst/>
          </a:prstGeom>
          <a:solidFill>
            <a:schemeClr val="bg2">
              <a:lumMod val="10000"/>
            </a:schemeClr>
          </a:solidFill>
        </p:spPr>
        <p:txBody>
          <a:bodyPr wrap="square" rtlCol="0">
            <a:spAutoFit/>
          </a:bodyPr>
          <a:lstStyle/>
          <a:p>
            <a:r>
              <a:rPr lang="es-MX" sz="3200" dirty="0" smtClean="0">
                <a:solidFill>
                  <a:schemeClr val="bg1"/>
                </a:solidFill>
                <a:effectLst>
                  <a:outerShdw blurRad="38100" dist="38100" dir="2700000" algn="tl">
                    <a:srgbClr val="000000">
                      <a:alpha val="43137"/>
                    </a:srgbClr>
                  </a:outerShdw>
                </a:effectLst>
                <a:latin typeface="Arial Rounded MT Bold" pitchFamily="34" charset="0"/>
              </a:rPr>
              <a:t>Es pues, Dios mismo el que actúa en el corazón del hombre, para transformarlo y moverlo a aceptar su amor y su misericordia</a:t>
            </a:r>
            <a:endParaRPr lang="es-ES_tradnl" sz="3200" dirty="0">
              <a:solidFill>
                <a:schemeClr val="bg1"/>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714348" y="500042"/>
            <a:ext cx="7429552" cy="1200329"/>
          </a:xfrm>
          <a:prstGeom prst="rect">
            <a:avLst/>
          </a:prstGeom>
          <a:noFill/>
        </p:spPr>
        <p:txBody>
          <a:bodyPr wrap="square" rtlCol="0">
            <a:spAutoFit/>
          </a:bodyPr>
          <a:lstStyle/>
          <a:p>
            <a:r>
              <a:rPr lang="es-MX" sz="3600" dirty="0" smtClean="0">
                <a:solidFill>
                  <a:schemeClr val="bg1"/>
                </a:solidFill>
                <a:latin typeface="Arial Rounded MT Bold" pitchFamily="34" charset="0"/>
              </a:rPr>
              <a:t>Este camino cuaresmal, </a:t>
            </a:r>
          </a:p>
          <a:p>
            <a:r>
              <a:rPr lang="es-MX" sz="3600" u="sng" dirty="0" smtClean="0">
                <a:solidFill>
                  <a:schemeClr val="bg1"/>
                </a:solidFill>
                <a:latin typeface="Arial Rounded MT Bold" pitchFamily="34" charset="0"/>
              </a:rPr>
              <a:t>es un tiempo de conversión </a:t>
            </a:r>
          </a:p>
        </p:txBody>
      </p:sp>
      <p:sp>
        <p:nvSpPr>
          <p:cNvPr id="5" name="4 CuadroTexto"/>
          <p:cNvSpPr txBox="1"/>
          <p:nvPr/>
        </p:nvSpPr>
        <p:spPr>
          <a:xfrm>
            <a:off x="500034" y="2143116"/>
            <a:ext cx="7929618" cy="3785652"/>
          </a:xfrm>
          <a:prstGeom prst="rect">
            <a:avLst/>
          </a:prstGeom>
          <a:noFill/>
        </p:spPr>
        <p:txBody>
          <a:bodyPr wrap="square" rtlCol="0">
            <a:spAutoFit/>
          </a:bodyPr>
          <a:lstStyle/>
          <a:p>
            <a:r>
              <a:rPr lang="es-MX" sz="4000" dirty="0">
                <a:solidFill>
                  <a:schemeClr val="bg1"/>
                </a:solidFill>
                <a:latin typeface="Arial Rounded MT Bold" pitchFamily="34" charset="0"/>
              </a:rPr>
              <a:t>L</a:t>
            </a:r>
            <a:r>
              <a:rPr lang="es-MX" sz="4000" dirty="0" smtClean="0">
                <a:solidFill>
                  <a:schemeClr val="bg1"/>
                </a:solidFill>
                <a:latin typeface="Arial Rounded MT Bold" pitchFamily="34" charset="0"/>
              </a:rPr>
              <a:t>as lecturas y cada uno de los textos litúrgicos de este tiempo, están centrados en la idea del arrepentimiento y la reconciliación con Dios y con los hermanos</a:t>
            </a:r>
            <a:r>
              <a:rPr lang="es-MX" sz="3200" dirty="0" smtClean="0">
                <a:solidFill>
                  <a:schemeClr val="bg1"/>
                </a:solidFill>
                <a:latin typeface="Arial Rounded MT Bold" pitchFamily="34" charset="0"/>
              </a:rPr>
              <a:t>.</a:t>
            </a:r>
            <a:endParaRPr lang="es-ES_tradnl" sz="32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928662" y="214290"/>
            <a:ext cx="7143800" cy="1077218"/>
          </a:xfrm>
          <a:prstGeom prst="rect">
            <a:avLst/>
          </a:prstGeom>
          <a:noFill/>
        </p:spPr>
        <p:txBody>
          <a:bodyPr wrap="square" rtlCol="0">
            <a:spAutoFit/>
          </a:bodyPr>
          <a:lstStyle/>
          <a:p>
            <a:r>
              <a:rPr lang="es-MX" sz="3200" dirty="0" smtClean="0">
                <a:solidFill>
                  <a:schemeClr val="bg1"/>
                </a:solidFill>
                <a:latin typeface="Arial Rounded MT Bold" pitchFamily="34" charset="0"/>
              </a:rPr>
              <a:t>Por eso, al inicio de la cuaresma , al recibir la ceniza, se nos dice:</a:t>
            </a:r>
            <a:endParaRPr lang="es-ES_tradnl" sz="3200" dirty="0">
              <a:solidFill>
                <a:schemeClr val="bg1"/>
              </a:solidFill>
              <a:latin typeface="Arial Rounded MT Bold" pitchFamily="34" charset="0"/>
            </a:endParaRPr>
          </a:p>
        </p:txBody>
      </p:sp>
      <p:sp>
        <p:nvSpPr>
          <p:cNvPr id="5" name="4 CuadroTexto"/>
          <p:cNvSpPr txBox="1"/>
          <p:nvPr/>
        </p:nvSpPr>
        <p:spPr>
          <a:xfrm>
            <a:off x="714348" y="1714488"/>
            <a:ext cx="7786742" cy="1446550"/>
          </a:xfrm>
          <a:prstGeom prst="rect">
            <a:avLst/>
          </a:prstGeom>
          <a:noFill/>
        </p:spPr>
        <p:txBody>
          <a:bodyPr wrap="square" rtlCol="0">
            <a:spAutoFit/>
          </a:bodyPr>
          <a:lstStyle/>
          <a:p>
            <a:r>
              <a:rPr lang="es-MX" sz="4400" dirty="0" smtClean="0">
                <a:solidFill>
                  <a:schemeClr val="bg1"/>
                </a:solidFill>
                <a:latin typeface="Arial Rounded MT Bold" pitchFamily="34" charset="0"/>
              </a:rPr>
              <a:t>ARREPIÉNTETE  Y  CREE  EN  EL EVANGELIO</a:t>
            </a:r>
            <a:endParaRPr lang="es-ES_tradnl" sz="4400" dirty="0">
              <a:solidFill>
                <a:schemeClr val="bg1"/>
              </a:solidFill>
              <a:latin typeface="Arial Rounded MT Bold" pitchFamily="34" charset="0"/>
            </a:endParaRPr>
          </a:p>
        </p:txBody>
      </p:sp>
      <p:sp>
        <p:nvSpPr>
          <p:cNvPr id="6" name="5 CuadroTexto"/>
          <p:cNvSpPr txBox="1"/>
          <p:nvPr/>
        </p:nvSpPr>
        <p:spPr>
          <a:xfrm>
            <a:off x="428596" y="3500438"/>
            <a:ext cx="5072098" cy="2246769"/>
          </a:xfrm>
          <a:prstGeom prst="rect">
            <a:avLst/>
          </a:prstGeom>
          <a:noFill/>
        </p:spPr>
        <p:txBody>
          <a:bodyPr wrap="square" rtlCol="0">
            <a:spAutoFit/>
          </a:bodyPr>
          <a:lstStyle/>
          <a:p>
            <a:r>
              <a:rPr lang="es-MX" sz="2800" dirty="0" smtClean="0">
                <a:solidFill>
                  <a:schemeClr val="bg1"/>
                </a:solidFill>
                <a:latin typeface="Arial Rounded MT Bold" pitchFamily="34" charset="0"/>
              </a:rPr>
              <a:t>Este gesto de humildad y penitencia,  nos anima a empezar un camino que </a:t>
            </a:r>
          </a:p>
          <a:p>
            <a:r>
              <a:rPr lang="es-MX" sz="2800" dirty="0" smtClean="0">
                <a:solidFill>
                  <a:schemeClr val="bg1"/>
                </a:solidFill>
                <a:latin typeface="Arial Rounded MT Bold" pitchFamily="34" charset="0"/>
              </a:rPr>
              <a:t>nos ha de llevar a la alegría </a:t>
            </a:r>
          </a:p>
          <a:p>
            <a:r>
              <a:rPr lang="es-MX" sz="2800" dirty="0" smtClean="0">
                <a:solidFill>
                  <a:schemeClr val="bg1"/>
                </a:solidFill>
                <a:latin typeface="Arial Rounded MT Bold" pitchFamily="34" charset="0"/>
              </a:rPr>
              <a:t>de la Pascua</a:t>
            </a:r>
            <a:endParaRPr lang="es-ES_tradnl" sz="2800" dirty="0">
              <a:solidFill>
                <a:schemeClr val="bg1"/>
              </a:solidFill>
              <a:latin typeface="Arial Rounded MT Bold" pitchFamily="34" charset="0"/>
            </a:endParaRPr>
          </a:p>
        </p:txBody>
      </p:sp>
      <p:pic>
        <p:nvPicPr>
          <p:cNvPr id="21506" name="Picture 2" descr="http://www.lahora.com.gt/imagenes/2008/02/161746.jpg"/>
          <p:cNvPicPr>
            <a:picLocks noChangeAspect="1" noChangeArrowheads="1"/>
          </p:cNvPicPr>
          <p:nvPr/>
        </p:nvPicPr>
        <p:blipFill>
          <a:blip r:embed="rId2"/>
          <a:srcRect/>
          <a:stretch>
            <a:fillRect/>
          </a:stretch>
        </p:blipFill>
        <p:spPr bwMode="auto">
          <a:xfrm>
            <a:off x="5367680" y="3071810"/>
            <a:ext cx="3776320" cy="378619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50000"/>
            <a:alpha val="91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214282" y="285728"/>
            <a:ext cx="8929718" cy="5632311"/>
          </a:xfrm>
          <a:prstGeom prst="rect">
            <a:avLst/>
          </a:prstGeom>
          <a:solidFill>
            <a:schemeClr val="bg2">
              <a:lumMod val="10000"/>
            </a:schemeClr>
          </a:solidFill>
        </p:spPr>
        <p:txBody>
          <a:bodyPr wrap="square" rtlCol="0">
            <a:spAutoFit/>
          </a:bodyPr>
          <a:lstStyle/>
          <a:p>
            <a:r>
              <a:rPr lang="es-MX" sz="3600" dirty="0" smtClean="0">
                <a:solidFill>
                  <a:schemeClr val="bg1"/>
                </a:solidFill>
                <a:latin typeface="Arial Rounded MT Bold" pitchFamily="34" charset="0"/>
              </a:rPr>
              <a:t>Es el llamado a procurar un cambio, una vuelta, una renuncia a posiciones estables, definitivas, inamovibles, que vamos estableciendo por  razones de egoísmo, de comodidad, de conveniencia, sin tener en cuenta a </a:t>
            </a:r>
          </a:p>
          <a:p>
            <a:r>
              <a:rPr lang="es-MX" sz="3600" dirty="0" smtClean="0">
                <a:solidFill>
                  <a:schemeClr val="bg1"/>
                </a:solidFill>
                <a:latin typeface="Arial Rounded MT Bold" pitchFamily="34" charset="0"/>
              </a:rPr>
              <a:t>los demás, con sus necesidades y derechos o adulterando la propia armonía d la naturaleza, la cual Dios nos ha confiado</a:t>
            </a:r>
            <a:endParaRPr lang="es-ES_tradnl" sz="36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3 CuadroTexto"/>
          <p:cNvSpPr txBox="1"/>
          <p:nvPr/>
        </p:nvSpPr>
        <p:spPr>
          <a:xfrm>
            <a:off x="214282" y="0"/>
            <a:ext cx="8715436" cy="1200329"/>
          </a:xfrm>
          <a:prstGeom prst="rect">
            <a:avLst/>
          </a:prstGeom>
          <a:noFill/>
        </p:spPr>
        <p:txBody>
          <a:bodyPr wrap="square" rtlCol="0">
            <a:spAutoFit/>
          </a:bodyPr>
          <a:lstStyle/>
          <a:p>
            <a:r>
              <a:rPr lang="es-MX" sz="3600" dirty="0" smtClean="0">
                <a:latin typeface="Arial Rounded MT Bold" pitchFamily="34" charset="0"/>
              </a:rPr>
              <a:t>En esta línea es la enseñanza de Jesús</a:t>
            </a:r>
            <a:endParaRPr lang="es-ES_tradnl" sz="3600" dirty="0">
              <a:latin typeface="Arial Rounded MT Bold" pitchFamily="34" charset="0"/>
            </a:endParaRPr>
          </a:p>
        </p:txBody>
      </p:sp>
      <p:sp>
        <p:nvSpPr>
          <p:cNvPr id="5" name="4 CuadroTexto"/>
          <p:cNvSpPr txBox="1"/>
          <p:nvPr/>
        </p:nvSpPr>
        <p:spPr>
          <a:xfrm>
            <a:off x="428596" y="1643050"/>
            <a:ext cx="8215370" cy="1384995"/>
          </a:xfrm>
          <a:prstGeom prst="rect">
            <a:avLst/>
          </a:prstGeom>
          <a:noFill/>
        </p:spPr>
        <p:txBody>
          <a:bodyPr wrap="square" rtlCol="0">
            <a:spAutoFit/>
          </a:bodyPr>
          <a:lstStyle/>
          <a:p>
            <a:r>
              <a:rPr lang="es-MX" sz="2800" dirty="0" smtClean="0">
                <a:latin typeface="Arial Rounded MT Bold" pitchFamily="34" charset="0"/>
              </a:rPr>
              <a:t>Pero, teniendo en cuenta la misericordia de Dios, que no solamente pide conversión, sino que nos ayuda a que ésta, sea posible</a:t>
            </a:r>
            <a:endParaRPr lang="es-ES_tradnl" sz="2800" dirty="0">
              <a:latin typeface="Arial Rounded MT Bold" pitchFamily="34" charset="0"/>
            </a:endParaRPr>
          </a:p>
        </p:txBody>
      </p:sp>
      <p:sp>
        <p:nvSpPr>
          <p:cNvPr id="8" name="7 CuadroTexto"/>
          <p:cNvSpPr txBox="1"/>
          <p:nvPr/>
        </p:nvSpPr>
        <p:spPr>
          <a:xfrm>
            <a:off x="428596" y="3357562"/>
            <a:ext cx="8358246" cy="3046988"/>
          </a:xfrm>
          <a:prstGeom prst="rect">
            <a:avLst/>
          </a:prstGeom>
          <a:noFill/>
        </p:spPr>
        <p:txBody>
          <a:bodyPr wrap="square" rtlCol="0">
            <a:spAutoFit/>
          </a:bodyPr>
          <a:lstStyle/>
          <a:p>
            <a:r>
              <a:rPr lang="es-MX" sz="2800" dirty="0" smtClean="0">
                <a:latin typeface="Arial Rounded MT Bold" pitchFamily="34" charset="0"/>
              </a:rPr>
              <a:t>En la parábola de la higuera estéril, nos plantea la necesidad de valorar el tiempo de la paciencia de Dios</a:t>
            </a:r>
          </a:p>
          <a:p>
            <a:endParaRPr lang="es-MX" sz="2800" dirty="0">
              <a:latin typeface="Arial Rounded MT Bold" pitchFamily="34" charset="0"/>
            </a:endParaRPr>
          </a:p>
          <a:p>
            <a:r>
              <a:rPr lang="es-MX" sz="2800" dirty="0" smtClean="0">
                <a:latin typeface="Arial Rounded MT Bold" pitchFamily="34" charset="0"/>
              </a:rPr>
              <a:t>                 Por lo tanto, no hay que aplazar el </a:t>
            </a:r>
          </a:p>
          <a:p>
            <a:r>
              <a:rPr lang="es-MX" sz="2800" dirty="0" smtClean="0">
                <a:latin typeface="Arial Rounded MT Bold" pitchFamily="34" charset="0"/>
              </a:rPr>
              <a:t>                 arrepentimiento.</a:t>
            </a:r>
          </a:p>
          <a:p>
            <a:r>
              <a:rPr lang="es-MX" sz="2400" dirty="0">
                <a:latin typeface="Arial Rounded MT Bold" pitchFamily="34" charset="0"/>
              </a:rPr>
              <a:t> </a:t>
            </a:r>
            <a:r>
              <a:rPr lang="es-MX" sz="2400" dirty="0" smtClean="0">
                <a:latin typeface="Arial Rounded MT Bold" pitchFamily="34" charset="0"/>
              </a:rPr>
              <a:t>                                         (Cfr. Lc 13,6-8)</a:t>
            </a:r>
            <a:endParaRPr lang="es-ES_tradnl" sz="2400" dirty="0">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900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4" name="3 CuadroTexto"/>
          <p:cNvSpPr txBox="1"/>
          <p:nvPr/>
        </p:nvSpPr>
        <p:spPr>
          <a:xfrm>
            <a:off x="1357290" y="571480"/>
            <a:ext cx="6715172" cy="5170646"/>
          </a:xfrm>
          <a:prstGeom prst="rect">
            <a:avLst/>
          </a:prstGeom>
          <a:noFill/>
        </p:spPr>
        <p:txBody>
          <a:bodyPr wrap="square" rtlCol="0">
            <a:spAutoFit/>
          </a:bodyPr>
          <a:lstStyle/>
          <a:p>
            <a:pPr algn="ctr"/>
            <a:r>
              <a:rPr lang="es-MX" sz="6600" dirty="0" smtClean="0">
                <a:solidFill>
                  <a:schemeClr val="bg1"/>
                </a:solidFill>
                <a:latin typeface="Bodoni MT Black" pitchFamily="18" charset="0"/>
              </a:rPr>
              <a:t>LA FAMILIA</a:t>
            </a:r>
          </a:p>
          <a:p>
            <a:pPr algn="ctr"/>
            <a:r>
              <a:rPr lang="es-MX" sz="6600" dirty="0" smtClean="0">
                <a:solidFill>
                  <a:schemeClr val="bg1"/>
                </a:solidFill>
                <a:latin typeface="Bodoni MT Black" pitchFamily="18" charset="0"/>
              </a:rPr>
              <a:t>COMO ESPACIO </a:t>
            </a:r>
          </a:p>
          <a:p>
            <a:pPr algn="ctr"/>
            <a:r>
              <a:rPr lang="es-MX" sz="6600" dirty="0" smtClean="0">
                <a:solidFill>
                  <a:schemeClr val="bg1"/>
                </a:solidFill>
                <a:latin typeface="Bodoni MT Black" pitchFamily="18" charset="0"/>
              </a:rPr>
              <a:t>DE CONVERSIÓN</a:t>
            </a:r>
            <a:endParaRPr lang="es-ES_tradnl" sz="6600" dirty="0">
              <a:solidFill>
                <a:schemeClr val="bg1"/>
              </a:solidFill>
              <a:latin typeface="Bodoni MT Black"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alpha val="48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357158" y="285728"/>
            <a:ext cx="8358246" cy="3754874"/>
          </a:xfrm>
          <a:prstGeom prst="rect">
            <a:avLst/>
          </a:prstGeom>
          <a:noFill/>
        </p:spPr>
        <p:txBody>
          <a:bodyPr wrap="square" rtlCol="0">
            <a:spAutoFit/>
          </a:bodyPr>
          <a:lstStyle/>
          <a:p>
            <a:r>
              <a:rPr lang="es-MX" sz="3400" dirty="0" smtClean="0">
                <a:latin typeface="Arial Rounded MT Bold" pitchFamily="34" charset="0"/>
              </a:rPr>
              <a:t>La familia, que debe ser COMUNIDAD DE VIDA Y AMOR, GENERADORA DE VOCACIONES (Cfr. FC 17)</a:t>
            </a:r>
            <a:r>
              <a:rPr lang="es-ES_tradnl" sz="3400" dirty="0" smtClean="0">
                <a:latin typeface="Arial Rounded MT Bold" pitchFamily="34" charset="0"/>
              </a:rPr>
              <a:t>  hoy está siendo afectada por distintos anti valores, presentados por los medios de comunicación y por la sociedad en general</a:t>
            </a:r>
            <a:endParaRPr lang="es-MX" sz="3400" dirty="0" smtClean="0">
              <a:latin typeface="Arial Rounded MT Bold" pitchFamily="34" charset="0"/>
            </a:endParaRPr>
          </a:p>
        </p:txBody>
      </p:sp>
      <p:sp>
        <p:nvSpPr>
          <p:cNvPr id="5" name="4 CuadroTexto"/>
          <p:cNvSpPr txBox="1"/>
          <p:nvPr/>
        </p:nvSpPr>
        <p:spPr>
          <a:xfrm>
            <a:off x="1785918" y="4286256"/>
            <a:ext cx="7000924" cy="1754326"/>
          </a:xfrm>
          <a:prstGeom prst="rect">
            <a:avLst/>
          </a:prstGeom>
          <a:solidFill>
            <a:schemeClr val="bg2">
              <a:lumMod val="10000"/>
            </a:schemeClr>
          </a:solidFill>
        </p:spPr>
        <p:txBody>
          <a:bodyPr wrap="square" rtlCol="0">
            <a:spAutoFit/>
          </a:bodyPr>
          <a:lstStyle/>
          <a:p>
            <a:r>
              <a:rPr lang="es-MX" sz="3600" dirty="0" smtClean="0">
                <a:solidFill>
                  <a:schemeClr val="bg1"/>
                </a:solidFill>
                <a:latin typeface="Arial Rounded MT Bold" pitchFamily="34" charset="0"/>
              </a:rPr>
              <a:t>Necesitamos  revisar cuáles son las actitudes, los valores que vivimos en el seno familiar</a:t>
            </a:r>
            <a:endParaRPr lang="es-ES_tradnl" sz="36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355945"/>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3 CuadroTexto"/>
          <p:cNvSpPr txBox="1"/>
          <p:nvPr/>
        </p:nvSpPr>
        <p:spPr>
          <a:xfrm>
            <a:off x="4000464" y="3429000"/>
            <a:ext cx="5143536" cy="3231654"/>
          </a:xfrm>
          <a:prstGeom prst="rect">
            <a:avLst/>
          </a:prstGeom>
          <a:solidFill>
            <a:schemeClr val="bg1"/>
          </a:solidFill>
        </p:spPr>
        <p:txBody>
          <a:bodyPr wrap="square" rtlCol="0">
            <a:spAutoFit/>
          </a:bodyPr>
          <a:lstStyle/>
          <a:p>
            <a:r>
              <a:rPr lang="es-MX" sz="3400" dirty="0" smtClean="0">
                <a:effectLst>
                  <a:outerShdw blurRad="38100" dist="38100" dir="2700000" algn="tl">
                    <a:srgbClr val="000000">
                      <a:alpha val="43137"/>
                    </a:srgbClr>
                  </a:outerShdw>
                </a:effectLst>
                <a:latin typeface="Arial Rounded MT Bold" pitchFamily="34" charset="0"/>
              </a:rPr>
              <a:t>Dios nos pide una conversión desde nuestra familia, viviendo en ella los valores que van de acuerdo a su proyecto</a:t>
            </a:r>
            <a:endParaRPr lang="es-ES_tradnl" sz="3400" dirty="0">
              <a:effectLst>
                <a:outerShdw blurRad="38100" dist="38100" dir="2700000" algn="tl">
                  <a:srgbClr val="000000">
                    <a:alpha val="43137"/>
                  </a:srgbClr>
                </a:outerShdw>
              </a:effectLst>
              <a:latin typeface="Arial Rounded MT Bold" pitchFamily="34" charset="0"/>
            </a:endParaRPr>
          </a:p>
        </p:txBody>
      </p:sp>
      <p:pic>
        <p:nvPicPr>
          <p:cNvPr id="1026" name="Picture 2" descr="http://www.aula-sf.com/cursos_extranj/ingles-inglaterra/londres/ingles-familia.jpg"/>
          <p:cNvPicPr>
            <a:picLocks noChangeAspect="1" noChangeArrowheads="1"/>
          </p:cNvPicPr>
          <p:nvPr/>
        </p:nvPicPr>
        <p:blipFill>
          <a:blip r:embed="rId2"/>
          <a:srcRect/>
          <a:stretch>
            <a:fillRect/>
          </a:stretch>
        </p:blipFill>
        <p:spPr bwMode="auto">
          <a:xfrm>
            <a:off x="4525619" y="0"/>
            <a:ext cx="4618381" cy="3214686"/>
          </a:xfrm>
          <a:prstGeom prst="rect">
            <a:avLst/>
          </a:prstGeom>
          <a:noFill/>
        </p:spPr>
      </p:pic>
      <p:pic>
        <p:nvPicPr>
          <p:cNvPr id="1028" name="Picture 4" descr="http://www.apdesrosario.com.ar/losarroyos.edu.ar/images/stories/varias/familias.jpg"/>
          <p:cNvPicPr>
            <a:picLocks noChangeAspect="1" noChangeArrowheads="1"/>
          </p:cNvPicPr>
          <p:nvPr/>
        </p:nvPicPr>
        <p:blipFill>
          <a:blip r:embed="rId3"/>
          <a:srcRect/>
          <a:stretch>
            <a:fillRect/>
          </a:stretch>
        </p:blipFill>
        <p:spPr bwMode="auto">
          <a:xfrm>
            <a:off x="285720" y="0"/>
            <a:ext cx="4183573" cy="3143656"/>
          </a:xfrm>
          <a:prstGeom prst="rect">
            <a:avLst/>
          </a:prstGeom>
          <a:noFill/>
        </p:spPr>
      </p:pic>
      <p:pic>
        <p:nvPicPr>
          <p:cNvPr id="1030" name="Picture 6" descr="http://curillo-caqueta.gov.co/apc-aa-files/30386135336563363265383864626163/inscripcion_familias_juntos.JPG"/>
          <p:cNvPicPr>
            <a:picLocks noChangeAspect="1" noChangeArrowheads="1"/>
          </p:cNvPicPr>
          <p:nvPr/>
        </p:nvPicPr>
        <p:blipFill>
          <a:blip r:embed="rId4"/>
          <a:srcRect/>
          <a:stretch>
            <a:fillRect/>
          </a:stretch>
        </p:blipFill>
        <p:spPr bwMode="auto">
          <a:xfrm>
            <a:off x="0" y="3364636"/>
            <a:ext cx="3581644" cy="349336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50000"/>
            <a:alpha val="89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571472" y="785794"/>
            <a:ext cx="7215238" cy="4247317"/>
          </a:xfrm>
          <a:prstGeom prst="rect">
            <a:avLst/>
          </a:prstGeom>
          <a:solidFill>
            <a:schemeClr val="bg2">
              <a:lumMod val="10000"/>
            </a:schemeClr>
          </a:solidFill>
        </p:spPr>
        <p:txBody>
          <a:bodyPr wrap="square" rtlCol="0">
            <a:spAutoFit/>
          </a:bodyPr>
          <a:lstStyle/>
          <a:p>
            <a:r>
              <a:rPr lang="es-MX" sz="5400" dirty="0" smtClean="0">
                <a:solidFill>
                  <a:schemeClr val="bg1"/>
                </a:solidFill>
                <a:latin typeface="Bodoni MT Black" pitchFamily="18" charset="0"/>
              </a:rPr>
              <a:t>RECORRER </a:t>
            </a:r>
          </a:p>
          <a:p>
            <a:r>
              <a:rPr lang="es-MX" sz="5400" dirty="0" smtClean="0">
                <a:solidFill>
                  <a:schemeClr val="bg1"/>
                </a:solidFill>
                <a:latin typeface="Bodoni MT Black" pitchFamily="18" charset="0"/>
              </a:rPr>
              <a:t>COMO SOCIEDAD </a:t>
            </a:r>
          </a:p>
          <a:p>
            <a:r>
              <a:rPr lang="es-MX" sz="5400" dirty="0" smtClean="0">
                <a:solidFill>
                  <a:schemeClr val="bg1"/>
                </a:solidFill>
                <a:latin typeface="Bodoni MT Black" pitchFamily="18" charset="0"/>
              </a:rPr>
              <a:t>Y COMO IGLESIA, UN CAMINO DE CONVERSIÓN</a:t>
            </a:r>
            <a:endParaRPr lang="es-ES_tradnl" sz="5400" dirty="0">
              <a:solidFill>
                <a:schemeClr val="bg1"/>
              </a:solidFill>
              <a:latin typeface="Bodoni MT Black"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355945"/>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3 CuadroTexto"/>
          <p:cNvSpPr txBox="1"/>
          <p:nvPr/>
        </p:nvSpPr>
        <p:spPr>
          <a:xfrm>
            <a:off x="214282" y="1071546"/>
            <a:ext cx="8643998" cy="4678204"/>
          </a:xfrm>
          <a:prstGeom prst="rect">
            <a:avLst/>
          </a:prstGeom>
          <a:solidFill>
            <a:schemeClr val="accent5">
              <a:lumMod val="50000"/>
            </a:schemeClr>
          </a:solidFill>
        </p:spPr>
        <p:txBody>
          <a:bodyPr wrap="square" rtlCol="0">
            <a:spAutoFit/>
          </a:bodyPr>
          <a:lstStyle/>
          <a:p>
            <a:r>
              <a:rPr lang="es-MX" sz="4000" dirty="0" smtClean="0">
                <a:solidFill>
                  <a:schemeClr val="bg1"/>
                </a:solidFill>
                <a:latin typeface="Arial Rounded MT Bold" pitchFamily="34" charset="0"/>
              </a:rPr>
              <a:t>Lo específico de la conversión es que se comienza por reconocer lo que hay de mal en la sociedad y lo que uno tiene que ver con este mal, ya que no se puede curar una enfermedad que no es reconocida. </a:t>
            </a:r>
            <a:endParaRPr lang="es-ES_tradnl" sz="4000" dirty="0" smtClean="0">
              <a:solidFill>
                <a:schemeClr val="bg1"/>
              </a:solidFill>
              <a:latin typeface="Arial Rounded MT Bold" pitchFamily="34" charset="0"/>
            </a:endParaRPr>
          </a:p>
          <a:p>
            <a:endParaRPr lang="es-ES_tradnl"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3 Rectángulo"/>
          <p:cNvSpPr/>
          <p:nvPr/>
        </p:nvSpPr>
        <p:spPr>
          <a:xfrm>
            <a:off x="0" y="214290"/>
            <a:ext cx="9144000" cy="3231654"/>
          </a:xfrm>
          <a:prstGeom prst="rect">
            <a:avLst/>
          </a:prstGeom>
          <a:solidFill>
            <a:schemeClr val="accent4">
              <a:lumMod val="50000"/>
            </a:schemeClr>
          </a:solidFill>
        </p:spPr>
        <p:txBody>
          <a:bodyPr wrap="square">
            <a:spAutoFit/>
          </a:bodyPr>
          <a:lstStyle/>
          <a:p>
            <a:r>
              <a:rPr lang="es-MX" sz="3200" dirty="0" smtClean="0">
                <a:solidFill>
                  <a:schemeClr val="bg1"/>
                </a:solidFill>
                <a:latin typeface="Arial Rounded MT Bold" pitchFamily="34" charset="0"/>
              </a:rPr>
              <a:t>La conversión se produce cuando se experimenta que Dios viene a nuestro encuentro. </a:t>
            </a:r>
          </a:p>
          <a:p>
            <a:endParaRPr lang="es-MX" sz="1200" dirty="0" smtClean="0">
              <a:solidFill>
                <a:schemeClr val="bg1"/>
              </a:solidFill>
              <a:latin typeface="Arial Rounded MT Bold" pitchFamily="34" charset="0"/>
            </a:endParaRPr>
          </a:p>
          <a:p>
            <a:r>
              <a:rPr lang="es-MX" sz="3200" dirty="0" smtClean="0">
                <a:solidFill>
                  <a:schemeClr val="bg1"/>
                </a:solidFill>
                <a:latin typeface="Arial Rounded MT Bold" pitchFamily="34" charset="0"/>
              </a:rPr>
              <a:t>Es una llamada, acción de la gracia, que nos </a:t>
            </a:r>
          </a:p>
          <a:p>
            <a:r>
              <a:rPr lang="es-MX" sz="3200" dirty="0" smtClean="0">
                <a:solidFill>
                  <a:schemeClr val="bg1"/>
                </a:solidFill>
                <a:latin typeface="Arial Rounded MT Bold" pitchFamily="34" charset="0"/>
              </a:rPr>
              <a:t>hace experimentar la mano extendida del Dios de la misericordia y del perdón. </a:t>
            </a:r>
          </a:p>
        </p:txBody>
      </p:sp>
      <p:sp>
        <p:nvSpPr>
          <p:cNvPr id="5" name="4 Rectángulo"/>
          <p:cNvSpPr/>
          <p:nvPr/>
        </p:nvSpPr>
        <p:spPr>
          <a:xfrm>
            <a:off x="1142976" y="4214818"/>
            <a:ext cx="7500990" cy="2308324"/>
          </a:xfrm>
          <a:prstGeom prst="rect">
            <a:avLst/>
          </a:prstGeom>
          <a:solidFill>
            <a:schemeClr val="accent5">
              <a:lumMod val="50000"/>
            </a:schemeClr>
          </a:solidFill>
        </p:spPr>
        <p:txBody>
          <a:bodyPr wrap="square">
            <a:spAutoFit/>
          </a:bodyPr>
          <a:lstStyle/>
          <a:p>
            <a:r>
              <a:rPr lang="es-MX" sz="3600" dirty="0" smtClean="0">
                <a:solidFill>
                  <a:schemeClr val="bg1"/>
                </a:solidFill>
                <a:latin typeface="Arial Rounded MT Bold" pitchFamily="34" charset="0"/>
              </a:rPr>
              <a:t>No es el pecado, lo que mueve al hombre a cambiar, sino la esperanza de encontrar en Cristo la salvación</a:t>
            </a:r>
            <a:endParaRPr lang="es-ES_tradnl" sz="3600" dirty="0">
              <a:solidFill>
                <a:schemeClr val="bg1"/>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5" name="4 CuadroTexto"/>
          <p:cNvSpPr txBox="1"/>
          <p:nvPr/>
        </p:nvSpPr>
        <p:spPr>
          <a:xfrm>
            <a:off x="285720" y="428604"/>
            <a:ext cx="8501122" cy="5632311"/>
          </a:xfrm>
          <a:prstGeom prst="rect">
            <a:avLst/>
          </a:prstGeom>
          <a:solidFill>
            <a:schemeClr val="tx2">
              <a:lumMod val="50000"/>
            </a:schemeClr>
          </a:solidFill>
        </p:spPr>
        <p:txBody>
          <a:bodyPr wrap="square" rtlCol="0">
            <a:spAutoFit/>
          </a:bodyPr>
          <a:lstStyle/>
          <a:p>
            <a:r>
              <a:rPr lang="es-MX" sz="3600" dirty="0" smtClean="0">
                <a:solidFill>
                  <a:schemeClr val="bg1"/>
                </a:solidFill>
                <a:latin typeface="Arial Rounded MT Bold" pitchFamily="34" charset="0"/>
              </a:rPr>
              <a:t>Toda la Iglesia tiene que ponerse en actitud de conversión. Esto supone que hay realidades de las cuales somos todos, en un sentido u otro, cómplices y responsables,  esto es: injusticias, desigualdad, insensibilidad ante el dolor, pobreza, etc., situaciones que tienen que cambiar, porque esto no es lo que Dios quiere para nosotros sus hijos.</a:t>
            </a:r>
            <a:endParaRPr lang="es-ES_tradnl" sz="36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3 Rectángulo"/>
          <p:cNvSpPr/>
          <p:nvPr/>
        </p:nvSpPr>
        <p:spPr>
          <a:xfrm>
            <a:off x="357158" y="1"/>
            <a:ext cx="8786842" cy="6247864"/>
          </a:xfrm>
          <a:prstGeom prst="rect">
            <a:avLst/>
          </a:prstGeom>
          <a:solidFill>
            <a:schemeClr val="tx2"/>
          </a:solidFill>
        </p:spPr>
        <p:txBody>
          <a:bodyPr wrap="square">
            <a:spAutoFit/>
          </a:bodyPr>
          <a:lstStyle/>
          <a:p>
            <a:r>
              <a:rPr lang="es-MX" sz="4000" dirty="0" smtClean="0">
                <a:solidFill>
                  <a:schemeClr val="bg1"/>
                </a:solidFill>
                <a:latin typeface="Arial Rounded MT Bold" pitchFamily="34" charset="0"/>
              </a:rPr>
              <a:t>Convertirse significa, no vivir como viven todos, no sentirse justificados en acciones dudosas, ambiguas, malvadas, por el hecho que otros hacen lo mismo; es comenzar a ver la propia vida con los ojos de Dios; buscar, por lo tanto, el bien, aún cuando es incómodo, buscar un nuevo estilo de vida, una vida nueva</a:t>
            </a:r>
            <a:r>
              <a:rPr lang="es-MX" sz="3600" dirty="0" smtClean="0">
                <a:solidFill>
                  <a:schemeClr val="bg1"/>
                </a:solidFill>
                <a:latin typeface="Arial Rounded MT Bold" pitchFamily="34" charset="0"/>
              </a:rPr>
              <a:t>. </a:t>
            </a:r>
            <a:endParaRPr lang="es-ES_tradnl" sz="3600" dirty="0" smtClean="0">
              <a:solidFill>
                <a:schemeClr val="bg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55945">
            <a:alpha val="58000"/>
          </a:srgbClr>
        </a:solidFill>
        <a:effectLst/>
      </p:bgPr>
    </p:bg>
    <p:spTree>
      <p:nvGrpSpPr>
        <p:cNvPr id="1" name=""/>
        <p:cNvGrpSpPr/>
        <p:nvPr/>
      </p:nvGrpSpPr>
      <p:grpSpPr>
        <a:xfrm>
          <a:off x="0" y="0"/>
          <a:ext cx="0" cy="0"/>
          <a:chOff x="0" y="0"/>
          <a:chExt cx="0" cy="0"/>
        </a:xfrm>
      </p:grpSpPr>
      <p:sp>
        <p:nvSpPr>
          <p:cNvPr id="4" name="3 CuadroTexto"/>
          <p:cNvSpPr txBox="1"/>
          <p:nvPr/>
        </p:nvSpPr>
        <p:spPr>
          <a:xfrm>
            <a:off x="0" y="1071546"/>
            <a:ext cx="9144000" cy="5863144"/>
          </a:xfrm>
          <a:prstGeom prst="rect">
            <a:avLst/>
          </a:prstGeom>
          <a:solidFill>
            <a:schemeClr val="accent5">
              <a:lumMod val="50000"/>
            </a:schemeClr>
          </a:solidFill>
        </p:spPr>
        <p:txBody>
          <a:bodyPr wrap="square" rtlCol="0">
            <a:spAutoFit/>
          </a:bodyPr>
          <a:lstStyle/>
          <a:p>
            <a:r>
              <a:rPr lang="es-MX" sz="3500" dirty="0" smtClean="0">
                <a:latin typeface="Arial Rounded MT Bold" pitchFamily="34" charset="0"/>
              </a:rPr>
              <a:t> </a:t>
            </a:r>
            <a:r>
              <a:rPr lang="es-MX" sz="3400" dirty="0" smtClean="0">
                <a:solidFill>
                  <a:schemeClr val="bg1"/>
                </a:solidFill>
                <a:latin typeface="Arial Rounded MT Bold" pitchFamily="34" charset="0"/>
              </a:rPr>
              <a:t>“Es la respuesta inicial de quien ha  </a:t>
            </a:r>
          </a:p>
          <a:p>
            <a:r>
              <a:rPr lang="es-MX" sz="3400" dirty="0" smtClean="0">
                <a:solidFill>
                  <a:schemeClr val="bg1"/>
                </a:solidFill>
                <a:latin typeface="Arial Rounded MT Bold" pitchFamily="34" charset="0"/>
              </a:rPr>
              <a:t> escuchado al Señor con admiración,  </a:t>
            </a:r>
          </a:p>
          <a:p>
            <a:r>
              <a:rPr lang="es-MX" sz="3400" dirty="0" smtClean="0">
                <a:solidFill>
                  <a:schemeClr val="bg1"/>
                </a:solidFill>
                <a:latin typeface="Arial Rounded MT Bold" pitchFamily="34" charset="0"/>
              </a:rPr>
              <a:t> cree en Él por la acción del Espíritu, </a:t>
            </a:r>
          </a:p>
          <a:p>
            <a:r>
              <a:rPr lang="es-MX" sz="3400" dirty="0" smtClean="0">
                <a:solidFill>
                  <a:schemeClr val="bg1"/>
                </a:solidFill>
                <a:latin typeface="Arial Rounded MT Bold" pitchFamily="34" charset="0"/>
              </a:rPr>
              <a:t> se decide a ser su amigo e ir tras de Él, </a:t>
            </a:r>
          </a:p>
          <a:p>
            <a:r>
              <a:rPr lang="es-MX" sz="3400" dirty="0" smtClean="0">
                <a:solidFill>
                  <a:schemeClr val="bg1"/>
                </a:solidFill>
                <a:latin typeface="Arial Rounded MT Bold" pitchFamily="34" charset="0"/>
              </a:rPr>
              <a:t> cambiando su forma de pensar y de vivir, </a:t>
            </a:r>
          </a:p>
          <a:p>
            <a:r>
              <a:rPr lang="es-MX" sz="3400" dirty="0" smtClean="0">
                <a:solidFill>
                  <a:schemeClr val="bg1"/>
                </a:solidFill>
                <a:latin typeface="Arial Rounded MT Bold" pitchFamily="34" charset="0"/>
              </a:rPr>
              <a:t> aceptando la cruz de Cristo, consciente   </a:t>
            </a:r>
          </a:p>
          <a:p>
            <a:r>
              <a:rPr lang="es-MX" sz="3400" dirty="0" smtClean="0">
                <a:solidFill>
                  <a:schemeClr val="bg1"/>
                </a:solidFill>
                <a:latin typeface="Arial Rounded MT Bold" pitchFamily="34" charset="0"/>
              </a:rPr>
              <a:t> de que morir al pecado es alcanzar la  </a:t>
            </a:r>
          </a:p>
          <a:p>
            <a:r>
              <a:rPr lang="es-MX" sz="3400" dirty="0" smtClean="0">
                <a:solidFill>
                  <a:schemeClr val="bg1"/>
                </a:solidFill>
                <a:latin typeface="Arial Rounded MT Bold" pitchFamily="34" charset="0"/>
              </a:rPr>
              <a:t> vida. </a:t>
            </a:r>
          </a:p>
          <a:p>
            <a:r>
              <a:rPr lang="es-MX" sz="3400" dirty="0" smtClean="0">
                <a:solidFill>
                  <a:schemeClr val="bg1"/>
                </a:solidFill>
                <a:latin typeface="Arial Rounded MT Bold" pitchFamily="34" charset="0"/>
              </a:rPr>
              <a:t> En el Bautismo y en el sacramento de la  </a:t>
            </a:r>
          </a:p>
          <a:p>
            <a:r>
              <a:rPr lang="es-MX" sz="3400" dirty="0" smtClean="0">
                <a:solidFill>
                  <a:schemeClr val="bg1"/>
                </a:solidFill>
                <a:latin typeface="Arial Rounded MT Bold" pitchFamily="34" charset="0"/>
              </a:rPr>
              <a:t> Reconciliación, se actualiza para  </a:t>
            </a:r>
          </a:p>
          <a:p>
            <a:r>
              <a:rPr lang="es-MX" sz="3400" dirty="0" smtClean="0">
                <a:solidFill>
                  <a:schemeClr val="bg1"/>
                </a:solidFill>
                <a:latin typeface="Arial Rounded MT Bold" pitchFamily="34" charset="0"/>
              </a:rPr>
              <a:t> nosotros la redención de Cristo.   </a:t>
            </a:r>
            <a:r>
              <a:rPr lang="es-MX" sz="2800" dirty="0" smtClean="0">
                <a:solidFill>
                  <a:schemeClr val="bg1"/>
                </a:solidFill>
                <a:latin typeface="Arial Rounded MT Bold" pitchFamily="34" charset="0"/>
              </a:rPr>
              <a:t>(DA 278b)</a:t>
            </a:r>
            <a:endParaRPr lang="es-ES_tradnl" sz="2800" dirty="0" smtClean="0">
              <a:solidFill>
                <a:schemeClr val="bg1"/>
              </a:solidFill>
              <a:latin typeface="Arial Rounded MT Bold" pitchFamily="34" charset="0"/>
            </a:endParaRPr>
          </a:p>
        </p:txBody>
      </p:sp>
      <p:sp>
        <p:nvSpPr>
          <p:cNvPr id="5" name="4 CuadroTexto"/>
          <p:cNvSpPr txBox="1"/>
          <p:nvPr/>
        </p:nvSpPr>
        <p:spPr>
          <a:xfrm>
            <a:off x="571472" y="0"/>
            <a:ext cx="8286808" cy="954107"/>
          </a:xfrm>
          <a:prstGeom prst="rect">
            <a:avLst/>
          </a:prstGeom>
          <a:noFill/>
        </p:spPr>
        <p:txBody>
          <a:bodyPr wrap="square" rtlCol="0">
            <a:spAutoFit/>
          </a:bodyPr>
          <a:lstStyle/>
          <a:p>
            <a:r>
              <a:rPr lang="es-MX" sz="2800" dirty="0" smtClean="0">
                <a:latin typeface="Arial Rounded MT Bold" pitchFamily="34" charset="0"/>
              </a:rPr>
              <a:t>El Documento de Aparecida nos define lo que es la CONVERSIÓN</a:t>
            </a:r>
            <a:endParaRPr lang="es-ES_tradnl" sz="2800" dirty="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10000"/>
            <a:alpha val="83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1000100" y="1000108"/>
            <a:ext cx="7786742" cy="4524315"/>
          </a:xfrm>
          <a:prstGeom prst="rect">
            <a:avLst/>
          </a:prstGeom>
          <a:solidFill>
            <a:schemeClr val="accent5">
              <a:lumMod val="50000"/>
            </a:schemeClr>
          </a:solidFill>
        </p:spPr>
        <p:txBody>
          <a:bodyPr wrap="square" rtlCol="0">
            <a:spAutoFit/>
          </a:bodyPr>
          <a:lstStyle/>
          <a:p>
            <a:r>
              <a:rPr lang="es-MX" sz="7200" dirty="0" smtClean="0">
                <a:solidFill>
                  <a:schemeClr val="bg1"/>
                </a:solidFill>
                <a:effectLst>
                  <a:outerShdw blurRad="38100" dist="38100" dir="2700000" algn="tl">
                    <a:srgbClr val="000000">
                      <a:alpha val="43137"/>
                    </a:srgbClr>
                  </a:outerShdw>
                </a:effectLst>
                <a:latin typeface="Arial Black" pitchFamily="34" charset="0"/>
              </a:rPr>
              <a:t>MEDIOS PARA APROVECHAR ESTE TIEMPO CUARESMAL</a:t>
            </a:r>
            <a:endParaRPr lang="es-ES_tradnl" sz="7200" dirty="0">
              <a:solidFill>
                <a:schemeClr val="bg1"/>
              </a:solidFill>
              <a:effectLst>
                <a:outerShdw blurRad="38100" dist="38100" dir="2700000" algn="tl">
                  <a:srgbClr val="000000">
                    <a:alpha val="43137"/>
                  </a:srgbClr>
                </a:outerShdw>
              </a:effectLst>
              <a:latin typeface="Arial Black"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47000"/>
          </a:schemeClr>
        </a:solidFill>
        <a:effectLst/>
      </p:bgPr>
    </p:bg>
    <p:spTree>
      <p:nvGrpSpPr>
        <p:cNvPr id="1" name=""/>
        <p:cNvGrpSpPr/>
        <p:nvPr/>
      </p:nvGrpSpPr>
      <p:grpSpPr>
        <a:xfrm>
          <a:off x="0" y="0"/>
          <a:ext cx="0" cy="0"/>
          <a:chOff x="0" y="0"/>
          <a:chExt cx="0" cy="0"/>
        </a:xfrm>
      </p:grpSpPr>
      <p:sp>
        <p:nvSpPr>
          <p:cNvPr id="4" name="3 CuadroTexto"/>
          <p:cNvSpPr txBox="1"/>
          <p:nvPr/>
        </p:nvSpPr>
        <p:spPr>
          <a:xfrm>
            <a:off x="285720" y="0"/>
            <a:ext cx="8358246" cy="6955750"/>
          </a:xfrm>
          <a:prstGeom prst="rect">
            <a:avLst/>
          </a:prstGeom>
          <a:solidFill>
            <a:schemeClr val="tx2"/>
          </a:solidFill>
        </p:spPr>
        <p:txBody>
          <a:bodyPr wrap="square" rtlCol="0">
            <a:spAutoFit/>
          </a:bodyPr>
          <a:lstStyle/>
          <a:p>
            <a:r>
              <a:rPr lang="es-MX" sz="3600" dirty="0" smtClean="0">
                <a:solidFill>
                  <a:schemeClr val="bg1"/>
                </a:solidFill>
                <a:latin typeface="Arial Rounded MT Bold" pitchFamily="34" charset="0"/>
              </a:rPr>
              <a:t>Los tres medios tradicionales que nos propone la Iglesia, surgen de las lecturas que escuchamos en este </a:t>
            </a:r>
            <a:r>
              <a:rPr lang="es-MX" sz="3600" dirty="0" smtClean="0">
                <a:solidFill>
                  <a:schemeClr val="bg1"/>
                </a:solidFill>
                <a:latin typeface="Arial Rounded MT Bold" pitchFamily="34" charset="0"/>
              </a:rPr>
              <a:t>tiempo</a:t>
            </a:r>
          </a:p>
          <a:p>
            <a:endParaRPr lang="es-MX" sz="1400" dirty="0" smtClean="0">
              <a:solidFill>
                <a:schemeClr val="bg1"/>
              </a:solidFill>
              <a:latin typeface="Arial Rounded MT Bold" pitchFamily="34" charset="0"/>
            </a:endParaRPr>
          </a:p>
          <a:p>
            <a:pPr>
              <a:buFont typeface="Wingdings" pitchFamily="2" charset="2"/>
              <a:buChar char="Ø"/>
            </a:pPr>
            <a:r>
              <a:rPr lang="es-MX" sz="4000" dirty="0" smtClean="0">
                <a:solidFill>
                  <a:schemeClr val="bg1"/>
                </a:solidFill>
                <a:latin typeface="Arial Rounded MT Bold" pitchFamily="34" charset="0"/>
              </a:rPr>
              <a:t> </a:t>
            </a:r>
            <a:r>
              <a:rPr lang="es-MX" sz="4000" dirty="0" smtClean="0">
                <a:solidFill>
                  <a:schemeClr val="bg1"/>
                </a:solidFill>
                <a:latin typeface="Arial Rounded MT Bold" pitchFamily="34" charset="0"/>
              </a:rPr>
              <a:t>limosna</a:t>
            </a:r>
          </a:p>
          <a:p>
            <a:endParaRPr lang="es-MX" sz="1400" dirty="0" smtClean="0">
              <a:solidFill>
                <a:schemeClr val="bg1"/>
              </a:solidFill>
              <a:latin typeface="Arial Rounded MT Bold" pitchFamily="34" charset="0"/>
            </a:endParaRPr>
          </a:p>
          <a:p>
            <a:pPr>
              <a:buFont typeface="Wingdings" pitchFamily="2" charset="2"/>
              <a:buChar char="Ø"/>
            </a:pPr>
            <a:r>
              <a:rPr lang="es-MX" sz="3600" dirty="0" smtClean="0">
                <a:solidFill>
                  <a:schemeClr val="bg1"/>
                </a:solidFill>
                <a:latin typeface="Arial Rounded MT Bold" pitchFamily="34" charset="0"/>
              </a:rPr>
              <a:t> </a:t>
            </a:r>
            <a:r>
              <a:rPr lang="es-MX" sz="4000" dirty="0" smtClean="0">
                <a:solidFill>
                  <a:schemeClr val="bg1"/>
                </a:solidFill>
                <a:latin typeface="Arial Rounded MT Bold" pitchFamily="34" charset="0"/>
              </a:rPr>
              <a:t>oración</a:t>
            </a:r>
          </a:p>
          <a:p>
            <a:endParaRPr lang="es-MX" sz="1400" dirty="0" smtClean="0">
              <a:solidFill>
                <a:schemeClr val="bg1"/>
              </a:solidFill>
              <a:latin typeface="Arial Rounded MT Bold" pitchFamily="34" charset="0"/>
            </a:endParaRPr>
          </a:p>
          <a:p>
            <a:pPr>
              <a:buFont typeface="Wingdings" pitchFamily="2" charset="2"/>
              <a:buChar char="Ø"/>
            </a:pPr>
            <a:r>
              <a:rPr lang="es-MX" sz="3600" dirty="0" smtClean="0">
                <a:solidFill>
                  <a:schemeClr val="bg1"/>
                </a:solidFill>
                <a:latin typeface="Arial Rounded MT Bold" pitchFamily="34" charset="0"/>
              </a:rPr>
              <a:t> </a:t>
            </a:r>
            <a:r>
              <a:rPr lang="es-MX" sz="4000" dirty="0" smtClean="0">
                <a:solidFill>
                  <a:schemeClr val="bg1"/>
                </a:solidFill>
                <a:latin typeface="Arial Rounded MT Bold" pitchFamily="34" charset="0"/>
              </a:rPr>
              <a:t>ayuno</a:t>
            </a:r>
          </a:p>
          <a:p>
            <a:endParaRPr lang="es-MX" sz="1400" dirty="0" smtClean="0">
              <a:solidFill>
                <a:schemeClr val="bg1"/>
              </a:solidFill>
              <a:latin typeface="Arial Rounded MT Bold" pitchFamily="34" charset="0"/>
            </a:endParaRPr>
          </a:p>
          <a:p>
            <a:r>
              <a:rPr lang="es-MX" sz="3600" dirty="0" smtClean="0">
                <a:solidFill>
                  <a:schemeClr val="bg1"/>
                </a:solidFill>
                <a:latin typeface="Arial Rounded MT Bold" pitchFamily="34" charset="0"/>
              </a:rPr>
              <a:t>que bien entendidos y aplicados, pueden responder a nuestra realidad hoy.</a:t>
            </a:r>
            <a:endParaRPr lang="es-ES_tradnl" sz="3600" dirty="0" smtClean="0">
              <a:solidFill>
                <a:schemeClr val="bg1"/>
              </a:solidFill>
              <a:latin typeface="Arial Rounded MT Bold" pitchFamily="34" charset="0"/>
            </a:endParaRPr>
          </a:p>
          <a:p>
            <a:endParaRPr lang="es-ES_tradnl"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4 CuadroTexto"/>
          <p:cNvSpPr txBox="1"/>
          <p:nvPr/>
        </p:nvSpPr>
        <p:spPr>
          <a:xfrm>
            <a:off x="285720" y="285728"/>
            <a:ext cx="8501122" cy="4093428"/>
          </a:xfrm>
          <a:prstGeom prst="rect">
            <a:avLst/>
          </a:prstGeom>
          <a:noFill/>
        </p:spPr>
        <p:txBody>
          <a:bodyPr wrap="square" rtlCol="0">
            <a:spAutoFit/>
          </a:bodyPr>
          <a:lstStyle/>
          <a:p>
            <a:r>
              <a:rPr lang="es-MX" sz="4000" dirty="0" smtClean="0">
                <a:solidFill>
                  <a:schemeClr val="bg1"/>
                </a:solidFill>
                <a:effectLst>
                  <a:outerShdw blurRad="38100" dist="38100" dir="2700000" algn="tl">
                    <a:srgbClr val="000000">
                      <a:alpha val="43137"/>
                    </a:srgbClr>
                  </a:outerShdw>
                </a:effectLst>
                <a:latin typeface="Arial Rounded MT Bold" pitchFamily="34" charset="0"/>
              </a:rPr>
              <a:t>LA LIMOSNA,  LA CARIDAD</a:t>
            </a:r>
            <a:r>
              <a:rPr lang="es-MX" sz="3200" dirty="0" smtClean="0">
                <a:solidFill>
                  <a:schemeClr val="bg1"/>
                </a:solidFill>
                <a:latin typeface="Arial Rounded MT Bold" pitchFamily="34" charset="0"/>
              </a:rPr>
              <a:t>, </a:t>
            </a:r>
          </a:p>
          <a:p>
            <a:r>
              <a:rPr lang="es-MX" sz="3200" dirty="0" smtClean="0">
                <a:solidFill>
                  <a:schemeClr val="bg1"/>
                </a:solidFill>
                <a:effectLst>
                  <a:outerShdw blurRad="38100" dist="38100" dir="2700000" algn="tl">
                    <a:srgbClr val="000000">
                      <a:alpha val="43137"/>
                    </a:srgbClr>
                  </a:outerShdw>
                </a:effectLst>
                <a:latin typeface="Arial Rounded MT Bold" pitchFamily="34" charset="0"/>
              </a:rPr>
              <a:t>que no sólo significa hacer algún donativo a los pobres, sino sobre  todo, revisar cómo van nuestras relaciones con los demás, especialmente con los que más nos necesitan. </a:t>
            </a:r>
            <a:endParaRPr lang="es-ES_tradnl" sz="3200" dirty="0" smtClean="0">
              <a:solidFill>
                <a:schemeClr val="bg1"/>
              </a:solidFill>
              <a:effectLst>
                <a:outerShdw blurRad="38100" dist="38100" dir="2700000" algn="tl">
                  <a:srgbClr val="000000">
                    <a:alpha val="43137"/>
                  </a:srgbClr>
                </a:outerShdw>
              </a:effectLst>
              <a:latin typeface="Arial Rounded MT Bold" pitchFamily="34" charset="0"/>
            </a:endParaRPr>
          </a:p>
          <a:p>
            <a:r>
              <a:rPr lang="es-MX" sz="3200" dirty="0" smtClean="0">
                <a:latin typeface="Arial Rounded MT Bold" pitchFamily="34" charset="0"/>
              </a:rPr>
              <a:t> </a:t>
            </a:r>
            <a:endParaRPr lang="es-ES_tradnl" sz="3200" dirty="0" smtClean="0">
              <a:latin typeface="Arial Rounded MT Bold" pitchFamily="34" charset="0"/>
            </a:endParaRPr>
          </a:p>
          <a:p>
            <a:endParaRPr lang="es-ES_tradnl" sz="2800" dirty="0">
              <a:latin typeface="Arial Rounded MT Bold" pitchFamily="34" charset="0"/>
            </a:endParaRPr>
          </a:p>
        </p:txBody>
      </p:sp>
      <p:pic>
        <p:nvPicPr>
          <p:cNvPr id="33794" name="Picture 2" descr="http://www.magister.edu.pe/albergue%20de%20ninos%20en%20tratamiento%20por%20cancer%20coloreando%20acompanados%20por%20nuestros%20alumnos%20B.I..jpg"/>
          <p:cNvPicPr>
            <a:picLocks noChangeAspect="1" noChangeArrowheads="1"/>
          </p:cNvPicPr>
          <p:nvPr/>
        </p:nvPicPr>
        <p:blipFill>
          <a:blip r:embed="rId2"/>
          <a:srcRect/>
          <a:stretch>
            <a:fillRect/>
          </a:stretch>
        </p:blipFill>
        <p:spPr bwMode="auto">
          <a:xfrm>
            <a:off x="0" y="3710471"/>
            <a:ext cx="5000628" cy="3147529"/>
          </a:xfrm>
          <a:prstGeom prst="rect">
            <a:avLst/>
          </a:prstGeom>
          <a:noFill/>
        </p:spPr>
      </p:pic>
      <p:pic>
        <p:nvPicPr>
          <p:cNvPr id="33796" name="Picture 4" descr="http://comunidadesweb.org/cientoporuno/reflexiones/imgs/abrazo-familiar.jpg"/>
          <p:cNvPicPr>
            <a:picLocks noChangeAspect="1" noChangeArrowheads="1"/>
          </p:cNvPicPr>
          <p:nvPr/>
        </p:nvPicPr>
        <p:blipFill>
          <a:blip r:embed="rId3">
            <a:duotone>
              <a:prstClr val="black"/>
              <a:schemeClr val="tx2">
                <a:tint val="45000"/>
                <a:satMod val="400000"/>
              </a:schemeClr>
            </a:duotone>
            <a:lum bright="10000"/>
          </a:blip>
          <a:srcRect/>
          <a:stretch>
            <a:fillRect/>
          </a:stretch>
        </p:blipFill>
        <p:spPr bwMode="auto">
          <a:xfrm>
            <a:off x="5286380" y="3500438"/>
            <a:ext cx="3571901" cy="3000396"/>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3 CuadroTexto"/>
          <p:cNvSpPr txBox="1"/>
          <p:nvPr/>
        </p:nvSpPr>
        <p:spPr>
          <a:xfrm>
            <a:off x="214282" y="285728"/>
            <a:ext cx="4929222" cy="4103311"/>
          </a:xfrm>
          <a:prstGeom prst="rect">
            <a:avLst/>
          </a:prstGeom>
          <a:noFill/>
        </p:spPr>
        <p:txBody>
          <a:bodyPr wrap="square" rtlCol="0">
            <a:spAutoFit/>
          </a:bodyPr>
          <a:lstStyle/>
          <a:p>
            <a:r>
              <a:rPr lang="es-MX" sz="3200" dirty="0" smtClean="0">
                <a:solidFill>
                  <a:schemeClr val="bg1"/>
                </a:solidFill>
                <a:effectLst>
                  <a:outerShdw blurRad="38100" dist="38100" dir="2700000" algn="tl">
                    <a:srgbClr val="000000">
                      <a:alpha val="43137"/>
                    </a:srgbClr>
                  </a:outerShdw>
                </a:effectLst>
                <a:latin typeface="Arial Rounded MT Bold" pitchFamily="34" charset="0"/>
              </a:rPr>
              <a:t>LA ORACIÓN</a:t>
            </a:r>
          </a:p>
          <a:p>
            <a:r>
              <a:rPr lang="es-MX" sz="2800" dirty="0" smtClean="0">
                <a:solidFill>
                  <a:schemeClr val="bg1"/>
                </a:solidFill>
                <a:latin typeface="Arial Rounded MT Bold" pitchFamily="34" charset="0"/>
              </a:rPr>
              <a:t> significa fortalecer nuestra relación con Dios, aceptar su llamado de amor, vivir buscando sólo su voluntad y no la nuestra, a ejemplo de Jesús, intensificar nuestra vida espiritual y sacramental.</a:t>
            </a:r>
            <a:endParaRPr lang="es-ES_tradnl" sz="2800" dirty="0" smtClean="0">
              <a:solidFill>
                <a:schemeClr val="bg1"/>
              </a:solidFill>
              <a:latin typeface="Arial Rounded MT Bold" pitchFamily="34" charset="0"/>
            </a:endParaRPr>
          </a:p>
        </p:txBody>
      </p:sp>
      <p:pic>
        <p:nvPicPr>
          <p:cNvPr id="37890" name="Picture 2" descr="http://moralyluces.files.wordpress.com/2009/03/oracion___distraccion.jpg"/>
          <p:cNvPicPr>
            <a:picLocks noChangeAspect="1" noChangeArrowheads="1"/>
          </p:cNvPicPr>
          <p:nvPr/>
        </p:nvPicPr>
        <p:blipFill>
          <a:blip r:embed="rId2"/>
          <a:srcRect/>
          <a:stretch>
            <a:fillRect/>
          </a:stretch>
        </p:blipFill>
        <p:spPr bwMode="auto">
          <a:xfrm>
            <a:off x="4929190" y="124992"/>
            <a:ext cx="4024314" cy="3018236"/>
          </a:xfrm>
          <a:prstGeom prst="rect">
            <a:avLst/>
          </a:prstGeom>
          <a:noFill/>
        </p:spPr>
      </p:pic>
      <p:pic>
        <p:nvPicPr>
          <p:cNvPr id="37892" name="Picture 4" descr="http://www.datum.org.ar/wp-content/uploads/2009/11/Walesa-y-Juan-Pablo-II.jpg"/>
          <p:cNvPicPr>
            <a:picLocks noChangeAspect="1" noChangeArrowheads="1"/>
          </p:cNvPicPr>
          <p:nvPr/>
        </p:nvPicPr>
        <p:blipFill>
          <a:blip r:embed="rId3"/>
          <a:srcRect/>
          <a:stretch>
            <a:fillRect/>
          </a:stretch>
        </p:blipFill>
        <p:spPr bwMode="auto">
          <a:xfrm>
            <a:off x="5033818" y="3342172"/>
            <a:ext cx="3986770" cy="3515828"/>
          </a:xfrm>
          <a:prstGeom prst="rect">
            <a:avLst/>
          </a:prstGeom>
          <a:noFill/>
        </p:spPr>
      </p:pic>
      <p:pic>
        <p:nvPicPr>
          <p:cNvPr id="37896" name="Picture 8" descr="http://www.visionsandiego.com/atf/cf/%7B1C2577EF-2831-4F16-AD2C-1F6300DEBAF5%7D/ManPraying3.jpg"/>
          <p:cNvPicPr>
            <a:picLocks noChangeAspect="1" noChangeArrowheads="1"/>
          </p:cNvPicPr>
          <p:nvPr/>
        </p:nvPicPr>
        <p:blipFill>
          <a:blip r:embed="rId4"/>
          <a:srcRect/>
          <a:stretch>
            <a:fillRect/>
          </a:stretch>
        </p:blipFill>
        <p:spPr bwMode="auto">
          <a:xfrm>
            <a:off x="0" y="4437681"/>
            <a:ext cx="3929058" cy="2610127"/>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alpha val="58000"/>
          </a:srgbClr>
        </a:solidFill>
        <a:effectLst/>
      </p:bgPr>
    </p:bg>
    <p:spTree>
      <p:nvGrpSpPr>
        <p:cNvPr id="1" name=""/>
        <p:cNvGrpSpPr/>
        <p:nvPr/>
      </p:nvGrpSpPr>
      <p:grpSpPr>
        <a:xfrm>
          <a:off x="0" y="0"/>
          <a:ext cx="0" cy="0"/>
          <a:chOff x="0" y="0"/>
          <a:chExt cx="0" cy="0"/>
        </a:xfrm>
      </p:grpSpPr>
      <p:sp>
        <p:nvSpPr>
          <p:cNvPr id="4" name="3 CuadroTexto"/>
          <p:cNvSpPr txBox="1"/>
          <p:nvPr/>
        </p:nvSpPr>
        <p:spPr>
          <a:xfrm>
            <a:off x="214282" y="0"/>
            <a:ext cx="8929718" cy="6858000"/>
          </a:xfrm>
          <a:prstGeom prst="rect">
            <a:avLst/>
          </a:prstGeom>
          <a:solidFill>
            <a:schemeClr val="bg2">
              <a:lumMod val="10000"/>
            </a:schemeClr>
          </a:solidFill>
        </p:spPr>
        <p:txBody>
          <a:bodyPr wrap="square" rtlCol="0">
            <a:spAutoFit/>
          </a:bodyPr>
          <a:lstStyle/>
          <a:p>
            <a:r>
              <a:rPr lang="es-MX" sz="3600" dirty="0" smtClean="0">
                <a:solidFill>
                  <a:schemeClr val="bg1"/>
                </a:solidFill>
                <a:latin typeface="Arial Rounded MT Bold" pitchFamily="34" charset="0"/>
              </a:rPr>
              <a:t>    EL AYUNO</a:t>
            </a:r>
          </a:p>
          <a:p>
            <a:r>
              <a:rPr lang="es-MX" sz="2400" dirty="0" smtClean="0">
                <a:solidFill>
                  <a:schemeClr val="bg1"/>
                </a:solidFill>
                <a:latin typeface="Arial Rounded MT Bold" pitchFamily="34" charset="0"/>
              </a:rPr>
              <a:t> </a:t>
            </a:r>
          </a:p>
          <a:p>
            <a:r>
              <a:rPr lang="es-MX" sz="2800" dirty="0" smtClean="0">
                <a:solidFill>
                  <a:schemeClr val="bg1"/>
                </a:solidFill>
                <a:latin typeface="Arial Rounded MT Bold" pitchFamily="34" charset="0"/>
              </a:rPr>
              <a:t>No significa sólo dejar de tomar alimento, es también ser capaces de renunciar a lo superfluo, lo secundario, lo que nos aleja o estorba en nuestra relación con Dios y con los demás. </a:t>
            </a:r>
          </a:p>
          <a:p>
            <a:endParaRPr lang="es-MX" sz="2800" dirty="0" smtClean="0">
              <a:solidFill>
                <a:schemeClr val="bg1"/>
              </a:solidFill>
              <a:latin typeface="Arial Rounded MT Bold" pitchFamily="34" charset="0"/>
            </a:endParaRPr>
          </a:p>
          <a:p>
            <a:r>
              <a:rPr lang="es-MX" sz="2800" dirty="0" smtClean="0">
                <a:solidFill>
                  <a:schemeClr val="bg1"/>
                </a:solidFill>
                <a:latin typeface="Arial Rounded MT Bold" pitchFamily="34" charset="0"/>
              </a:rPr>
              <a:t>El ayuno tendría que ser un buen ejercicio de autocontrol y autodominio, para que no nos dejemos llevar por lo que viene de fuera, sino </a:t>
            </a:r>
          </a:p>
          <a:p>
            <a:r>
              <a:rPr lang="es-MX" sz="2800" dirty="0" smtClean="0">
                <a:solidFill>
                  <a:schemeClr val="bg1"/>
                </a:solidFill>
                <a:latin typeface="Arial Rounded MT Bold" pitchFamily="34" charset="0"/>
              </a:rPr>
              <a:t>sólo por todo aquello que nos lleva a realizar el reino de Dios y su justicia. </a:t>
            </a:r>
          </a:p>
          <a:p>
            <a:endParaRPr lang="es-MX" sz="2800" dirty="0" smtClean="0">
              <a:solidFill>
                <a:schemeClr val="bg1"/>
              </a:solidFill>
              <a:latin typeface="Arial Rounded MT Bold" pitchFamily="34" charset="0"/>
            </a:endParaRPr>
          </a:p>
          <a:p>
            <a:r>
              <a:rPr lang="es-MX" sz="2800" dirty="0" smtClean="0">
                <a:solidFill>
                  <a:schemeClr val="bg1"/>
                </a:solidFill>
                <a:latin typeface="Arial Rounded MT Bold" pitchFamily="34" charset="0"/>
              </a:rPr>
              <a:t>Y, si de lo que nos abstenemos, podemos ayudar a quien lo necesite, qué mejor.</a:t>
            </a:r>
            <a:endParaRPr lang="es-ES_tradnl" sz="28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3 CuadroTexto"/>
          <p:cNvSpPr txBox="1"/>
          <p:nvPr/>
        </p:nvSpPr>
        <p:spPr>
          <a:xfrm>
            <a:off x="428596" y="214290"/>
            <a:ext cx="7358114" cy="584775"/>
          </a:xfrm>
          <a:prstGeom prst="rect">
            <a:avLst/>
          </a:prstGeom>
          <a:noFill/>
        </p:spPr>
        <p:txBody>
          <a:bodyPr wrap="square" rtlCol="0">
            <a:spAutoFit/>
          </a:bodyPr>
          <a:lstStyle/>
          <a:p>
            <a:r>
              <a:rPr lang="es-MX" sz="3200" dirty="0" smtClean="0">
                <a:latin typeface="Arial Rounded MT Bold" pitchFamily="34" charset="0"/>
              </a:rPr>
              <a:t>REFLEXIÓN PERSONAL</a:t>
            </a:r>
            <a:endParaRPr lang="es-ES_tradnl" sz="3200" dirty="0">
              <a:latin typeface="Arial Rounded MT Bold" pitchFamily="34" charset="0"/>
            </a:endParaRPr>
          </a:p>
        </p:txBody>
      </p:sp>
      <p:sp>
        <p:nvSpPr>
          <p:cNvPr id="5" name="4 CuadroTexto"/>
          <p:cNvSpPr txBox="1"/>
          <p:nvPr/>
        </p:nvSpPr>
        <p:spPr>
          <a:xfrm>
            <a:off x="571472" y="1357298"/>
            <a:ext cx="8072494" cy="5016758"/>
          </a:xfrm>
          <a:prstGeom prst="rect">
            <a:avLst/>
          </a:prstGeom>
          <a:solidFill>
            <a:schemeClr val="tx2"/>
          </a:solidFill>
        </p:spPr>
        <p:txBody>
          <a:bodyPr wrap="square" rtlCol="0">
            <a:spAutoFit/>
          </a:bodyPr>
          <a:lstStyle/>
          <a:p>
            <a:r>
              <a:rPr lang="es-MX" sz="3200" dirty="0" smtClean="0">
                <a:solidFill>
                  <a:schemeClr val="bg1"/>
                </a:solidFill>
                <a:latin typeface="Arial Rounded MT Bold" pitchFamily="34" charset="0"/>
              </a:rPr>
              <a:t>¿Qué tengo que cambiar en mi persona, en mi vida? </a:t>
            </a:r>
          </a:p>
          <a:p>
            <a:endParaRPr lang="es-MX" sz="3200" dirty="0" smtClean="0">
              <a:solidFill>
                <a:schemeClr val="bg1"/>
              </a:solidFill>
              <a:latin typeface="Arial Rounded MT Bold" pitchFamily="34" charset="0"/>
            </a:endParaRPr>
          </a:p>
          <a:p>
            <a:r>
              <a:rPr lang="es-MX" sz="3200" dirty="0" smtClean="0">
                <a:solidFill>
                  <a:schemeClr val="bg1"/>
                </a:solidFill>
                <a:latin typeface="Arial Rounded MT Bold" pitchFamily="34" charset="0"/>
              </a:rPr>
              <a:t>¿Qué es lo que me está impidiendo aceptar el amor de Dios como su hijo, su hija y, como auténtico cristiano hacer realidad su Reino de amor, de misericordia, de justicia, de solidaridad?</a:t>
            </a:r>
            <a:endParaRPr lang="es-ES_tradnl" sz="3200" dirty="0" smtClean="0">
              <a:solidFill>
                <a:schemeClr val="bg1"/>
              </a:solidFill>
              <a:latin typeface="Arial Rounded MT Bold" pitchFamily="34" charset="0"/>
            </a:endParaRPr>
          </a:p>
          <a:p>
            <a:endParaRPr lang="es-ES_tradnl" sz="3200" dirty="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3 CuadroTexto"/>
          <p:cNvSpPr txBox="1"/>
          <p:nvPr/>
        </p:nvSpPr>
        <p:spPr>
          <a:xfrm>
            <a:off x="642910" y="214290"/>
            <a:ext cx="7929618" cy="5447645"/>
          </a:xfrm>
          <a:prstGeom prst="rect">
            <a:avLst/>
          </a:prstGeom>
          <a:noFill/>
        </p:spPr>
        <p:txBody>
          <a:bodyPr wrap="square" rtlCol="0">
            <a:spAutoFit/>
          </a:bodyPr>
          <a:lstStyle/>
          <a:p>
            <a:r>
              <a:rPr lang="es-MX" sz="3600" dirty="0" smtClean="0">
                <a:effectLst>
                  <a:outerShdw blurRad="38100" dist="38100" dir="2700000" algn="tl">
                    <a:srgbClr val="000000">
                      <a:alpha val="43137"/>
                    </a:srgbClr>
                  </a:outerShdw>
                </a:effectLst>
                <a:latin typeface="Arial Rounded MT Bold" pitchFamily="34" charset="0"/>
              </a:rPr>
              <a:t>¿Qué podemos hacer desde nuestra realidad, para cambiar nuestra conducta y buscar que se vivan los valores del Evangelio que Jesús nos enseña?</a:t>
            </a:r>
          </a:p>
          <a:p>
            <a:endParaRPr lang="es-ES_tradnl" sz="2000" dirty="0" smtClean="0">
              <a:latin typeface="Arial Rounded MT Bold" pitchFamily="34" charset="0"/>
            </a:endParaRPr>
          </a:p>
          <a:p>
            <a:pPr>
              <a:buFontTx/>
              <a:buChar char="-"/>
            </a:pPr>
            <a:r>
              <a:rPr lang="es-MX" sz="3600" dirty="0" smtClean="0">
                <a:latin typeface="Arial Rounded MT Bold" pitchFamily="34" charset="0"/>
              </a:rPr>
              <a:t>  En nuestra familia</a:t>
            </a:r>
          </a:p>
          <a:p>
            <a:pPr>
              <a:buFontTx/>
              <a:buChar char="-"/>
            </a:pPr>
            <a:endParaRPr lang="es-ES_tradnl" sz="2000" dirty="0" smtClean="0">
              <a:latin typeface="Arial Rounded MT Bold" pitchFamily="34" charset="0"/>
            </a:endParaRPr>
          </a:p>
          <a:p>
            <a:pPr>
              <a:buFontTx/>
              <a:buChar char="-"/>
            </a:pPr>
            <a:r>
              <a:rPr lang="es-MX" sz="3600" dirty="0" smtClean="0">
                <a:latin typeface="Arial Rounded MT Bold" pitchFamily="34" charset="0"/>
              </a:rPr>
              <a:t>  En nuestro trabajo</a:t>
            </a:r>
          </a:p>
          <a:p>
            <a:endParaRPr lang="es-ES_tradnl" sz="2000" dirty="0" smtClean="0">
              <a:latin typeface="Arial Rounded MT Bold" pitchFamily="34" charset="0"/>
            </a:endParaRPr>
          </a:p>
          <a:p>
            <a:r>
              <a:rPr lang="es-MX" sz="3600" dirty="0" smtClean="0">
                <a:latin typeface="Arial Rounded MT Bold" pitchFamily="34" charset="0"/>
              </a:rPr>
              <a:t>-  En nuestras comunidades</a:t>
            </a:r>
            <a:endParaRPr lang="es-ES_tradnl" sz="3600" dirty="0" smtClean="0">
              <a:latin typeface="Arial Rounded MT Bold"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365</TotalTime>
  <Words>1305</Words>
  <Application>Microsoft Office PowerPoint</Application>
  <PresentationFormat>Presentación en pantalla (4:3)</PresentationFormat>
  <Paragraphs>116</Paragraphs>
  <Slides>31</Slides>
  <Notes>1</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Concurrencia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vector>
  </TitlesOfParts>
  <Company>Windows uE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WinuE</dc:creator>
  <cp:lastModifiedBy>WinuE</cp:lastModifiedBy>
  <cp:revision>15</cp:revision>
  <dcterms:created xsi:type="dcterms:W3CDTF">2010-01-30T22:28:23Z</dcterms:created>
  <dcterms:modified xsi:type="dcterms:W3CDTF">2010-02-04T03:59:22Z</dcterms:modified>
</cp:coreProperties>
</file>