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B48D6-9032-4AAE-83D8-51ED857CF6D0}" type="datetimeFigureOut">
              <a:rPr lang="es-ES" smtClean="0"/>
              <a:pPr/>
              <a:t>04/02/2010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3E09B-FFB1-48FF-BBD2-3B1A854139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Resucitado 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85728"/>
            <a:ext cx="2555251" cy="371477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214290"/>
            <a:ext cx="5214942" cy="1470025"/>
          </a:xfrm>
        </p:spPr>
        <p:txBody>
          <a:bodyPr/>
          <a:lstStyle/>
          <a:p>
            <a:r>
              <a:rPr lang="es-ES" dirty="0" smtClean="0"/>
              <a:t>4º Tema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ES" sz="4000" dirty="0" smtClean="0">
                <a:solidFill>
                  <a:schemeClr val="tx1"/>
                </a:solidFill>
                <a:latin typeface="Algerian" pitchFamily="82" charset="0"/>
              </a:rPr>
              <a:t>La Resurrección como certeza para responder al llamado.</a:t>
            </a:r>
            <a:endParaRPr lang="es-ES" sz="4000" dirty="0">
              <a:solidFill>
                <a:schemeClr val="tx1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Apar. María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500042"/>
            <a:ext cx="7905804" cy="5929354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000100" y="642918"/>
            <a:ext cx="3929090" cy="1470025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bg1"/>
                </a:solidFill>
                <a:latin typeface="Broadway" pitchFamily="82" charset="0"/>
              </a:rPr>
              <a:t>Objetivo:</a:t>
            </a:r>
            <a:endParaRPr lang="es-ES" dirty="0">
              <a:solidFill>
                <a:schemeClr val="bg1"/>
              </a:solidFill>
              <a:latin typeface="Broadway" pitchFamily="82" charset="0"/>
            </a:endParaRP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1000100" y="3500438"/>
            <a:ext cx="7429552" cy="2714644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bg1"/>
                </a:solidFill>
                <a:latin typeface="Elephant" pitchFamily="18" charset="0"/>
              </a:rPr>
              <a:t>Reflexionar el acontecimiento de la Resurrección de Cristo, para que, ayudados por su gracia, podamos transformarnos en testigos más eficaces de su amor.</a:t>
            </a:r>
            <a:endParaRPr lang="es-ES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1143008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Baskerville Old Face" pitchFamily="18" charset="0"/>
              </a:rPr>
              <a:t>UN </a:t>
            </a:r>
            <a:r>
              <a:rPr lang="es-ES" dirty="0" smtClean="0">
                <a:latin typeface="Baskerville Old Face" pitchFamily="18" charset="0"/>
              </a:rPr>
              <a:t>CIEGO CON LUZ.</a:t>
            </a:r>
            <a:endParaRPr lang="es-ES" dirty="0">
              <a:latin typeface="Baskerville Old Face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71966"/>
          </a:xfrm>
        </p:spPr>
        <p:txBody>
          <a:bodyPr>
            <a:normAutofit fontScale="92500" lnSpcReduction="20000"/>
          </a:bodyPr>
          <a:lstStyle/>
          <a:p>
            <a:r>
              <a:rPr lang="es-ES" sz="3000" dirty="0" smtClean="0">
                <a:latin typeface="Britannic Bold" pitchFamily="34" charset="0"/>
              </a:rPr>
              <a:t>Había </a:t>
            </a:r>
            <a:r>
              <a:rPr lang="es-ES" sz="3000" dirty="0">
                <a:latin typeface="Britannic Bold" pitchFamily="34" charset="0"/>
              </a:rPr>
              <a:t>una vez, hace cientos de años, en una ciudad de Oriente, un hombre </a:t>
            </a:r>
            <a:r>
              <a:rPr lang="es-ES" sz="3000" dirty="0" smtClean="0">
                <a:latin typeface="Britannic Bold" pitchFamily="34" charset="0"/>
              </a:rPr>
              <a:t>ciego de nacimiento llamado </a:t>
            </a:r>
            <a:r>
              <a:rPr lang="es-ES" sz="3000" dirty="0" err="1" smtClean="0">
                <a:latin typeface="Britannic Bold" pitchFamily="34" charset="0"/>
              </a:rPr>
              <a:t>Guno</a:t>
            </a:r>
            <a:r>
              <a:rPr lang="es-ES" sz="3000" dirty="0" smtClean="0">
                <a:latin typeface="Britannic Bold" pitchFamily="34" charset="0"/>
              </a:rPr>
              <a:t>,  </a:t>
            </a:r>
            <a:r>
              <a:rPr lang="es-ES" sz="3000" dirty="0">
                <a:latin typeface="Britannic Bold" pitchFamily="34" charset="0"/>
              </a:rPr>
              <a:t>una noche caminaba por las oscuras calles llevando una lámpara de aceite encendida</a:t>
            </a:r>
            <a:r>
              <a:rPr lang="es-ES" sz="3000" dirty="0" smtClean="0">
                <a:latin typeface="Britannic Bold" pitchFamily="34" charset="0"/>
              </a:rPr>
              <a:t>. Era una de esas noches obscuras, sin luna.</a:t>
            </a:r>
          </a:p>
          <a:p>
            <a:pPr>
              <a:buNone/>
            </a:pPr>
            <a:endParaRPr lang="es-ES" sz="3000" dirty="0" smtClean="0">
              <a:latin typeface="Britannic Bold" pitchFamily="34" charset="0"/>
            </a:endParaRPr>
          </a:p>
          <a:p>
            <a:r>
              <a:rPr lang="es-ES" sz="3000" dirty="0" smtClean="0">
                <a:latin typeface="Britannic Bold" pitchFamily="34" charset="0"/>
              </a:rPr>
              <a:t>En </a:t>
            </a:r>
            <a:r>
              <a:rPr lang="es-ES" sz="3000" dirty="0">
                <a:latin typeface="Britannic Bold" pitchFamily="34" charset="0"/>
              </a:rPr>
              <a:t>determinado momento, se encuentra con </a:t>
            </a:r>
            <a:r>
              <a:rPr lang="es-ES" sz="3000" dirty="0" smtClean="0">
                <a:latin typeface="Britannic Bold" pitchFamily="34" charset="0"/>
              </a:rPr>
              <a:t>otra persona quien al verlo le pregunta intrigado: -¿Qué haces </a:t>
            </a:r>
            <a:r>
              <a:rPr lang="es-ES" sz="3000" dirty="0" err="1" smtClean="0">
                <a:latin typeface="Britannic Bold" pitchFamily="34" charset="0"/>
              </a:rPr>
              <a:t>Guno</a:t>
            </a:r>
            <a:r>
              <a:rPr lang="es-ES" sz="3000" dirty="0" smtClean="0">
                <a:latin typeface="Britannic Bold" pitchFamily="34" charset="0"/>
              </a:rPr>
              <a:t>, con una lámpara en la mano, si tú no ves? 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14282" y="214290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Baskerville Old Face" pitchFamily="18" charset="0"/>
              </a:rPr>
              <a:t>VEAMOS</a:t>
            </a:r>
            <a:r>
              <a:rPr lang="es-ES" sz="2800" dirty="0" smtClean="0">
                <a:latin typeface="Baskerville Old Face" pitchFamily="18" charset="0"/>
              </a:rPr>
              <a:t>: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85794"/>
            <a:ext cx="8472518" cy="5340369"/>
          </a:xfrm>
        </p:spPr>
        <p:txBody>
          <a:bodyPr>
            <a:normAutofit/>
          </a:bodyPr>
          <a:lstStyle/>
          <a:p>
            <a:r>
              <a:rPr lang="es-ES" sz="2800" dirty="0" smtClean="0">
                <a:latin typeface="Britannic Bold" pitchFamily="34" charset="0"/>
              </a:rPr>
              <a:t>Entonces</a:t>
            </a:r>
            <a:r>
              <a:rPr lang="es-ES" sz="2800" dirty="0">
                <a:latin typeface="Britannic Bold" pitchFamily="34" charset="0"/>
              </a:rPr>
              <a:t>, el ciego le responde: </a:t>
            </a:r>
            <a:endParaRPr lang="es-ES" sz="2800" dirty="0" smtClean="0">
              <a:latin typeface="Britannic Bold" pitchFamily="34" charset="0"/>
            </a:endParaRPr>
          </a:p>
          <a:p>
            <a:pPr>
              <a:buFontTx/>
              <a:buChar char="-"/>
            </a:pPr>
            <a:r>
              <a:rPr lang="es-ES" sz="2800" dirty="0" smtClean="0">
                <a:latin typeface="Britannic Bold" pitchFamily="34" charset="0"/>
              </a:rPr>
              <a:t>“</a:t>
            </a:r>
            <a:r>
              <a:rPr lang="es-ES" sz="2800" dirty="0">
                <a:latin typeface="Britannic Bold" pitchFamily="34" charset="0"/>
              </a:rPr>
              <a:t>Yo no llevo la lámpara para ver mi camino. Yo </a:t>
            </a:r>
            <a:r>
              <a:rPr lang="es-ES" sz="2800" dirty="0" smtClean="0">
                <a:latin typeface="Britannic Bold" pitchFamily="34" charset="0"/>
              </a:rPr>
              <a:t>conozco </a:t>
            </a:r>
            <a:r>
              <a:rPr lang="es-ES" sz="2800" dirty="0">
                <a:latin typeface="Britannic Bold" pitchFamily="34" charset="0"/>
              </a:rPr>
              <a:t>de las calles de </a:t>
            </a:r>
            <a:r>
              <a:rPr lang="es-ES" sz="2800" dirty="0" smtClean="0">
                <a:latin typeface="Britannic Bold" pitchFamily="34" charset="0"/>
              </a:rPr>
              <a:t>memoria a pesar de la oscuridad de mis ojos. Llevo </a:t>
            </a:r>
            <a:r>
              <a:rPr lang="es-ES" sz="2800" dirty="0">
                <a:latin typeface="Britannic Bold" pitchFamily="34" charset="0"/>
              </a:rPr>
              <a:t>la luz para que otros encuentren su camino cuando me vean a </a:t>
            </a:r>
            <a:r>
              <a:rPr lang="es-ES" sz="2800" dirty="0" smtClean="0">
                <a:latin typeface="Britannic Bold" pitchFamily="34" charset="0"/>
              </a:rPr>
              <a:t>mí”. </a:t>
            </a:r>
          </a:p>
          <a:p>
            <a:pPr>
              <a:buNone/>
            </a:pPr>
            <a:endParaRPr lang="es-ES" sz="2800" dirty="0" smtClean="0">
              <a:latin typeface="Britannic Bold" pitchFamily="34" charset="0"/>
            </a:endParaRPr>
          </a:p>
          <a:p>
            <a:pPr>
              <a:buNone/>
            </a:pPr>
            <a:r>
              <a:rPr lang="es-ES" sz="2800" dirty="0" smtClean="0">
                <a:latin typeface="Britannic Bold" pitchFamily="34" charset="0"/>
              </a:rPr>
              <a:t>¿Qué nos dice esta historia?</a:t>
            </a:r>
          </a:p>
          <a:p>
            <a:r>
              <a:rPr lang="es-ES" sz="2800" dirty="0" smtClean="0">
                <a:latin typeface="Britannic Bold" pitchFamily="34" charset="0"/>
              </a:rPr>
              <a:t>Así es, cada uno de nosotros puede alumbrar el camino para sí mismo y para que sea visto por otros , aunque aparentemente uno no lo necesite. </a:t>
            </a:r>
            <a:endParaRPr lang="es-ES" sz="28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ILUMINEMOS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b="1" dirty="0" smtClean="0">
                <a:latin typeface="Baskerville Old Face" pitchFamily="18" charset="0"/>
              </a:rPr>
              <a:t>Escuchemos los textos:</a:t>
            </a:r>
          </a:p>
          <a:p>
            <a:pPr>
              <a:buNone/>
            </a:pPr>
            <a:r>
              <a:rPr lang="es-ES" b="1" dirty="0">
                <a:latin typeface="Baskerville Old Face" pitchFamily="18" charset="0"/>
              </a:rPr>
              <a:t>	</a:t>
            </a:r>
            <a:r>
              <a:rPr lang="es-ES" b="1" dirty="0" smtClean="0">
                <a:latin typeface="Baskerville Old Face" pitchFamily="18" charset="0"/>
              </a:rPr>
              <a:t>Jn 1, 6-12  y  Jn 8,12</a:t>
            </a:r>
          </a:p>
          <a:p>
            <a:pPr>
              <a:buNone/>
            </a:pPr>
            <a:endParaRPr lang="es-ES" b="1" dirty="0" smtClean="0">
              <a:latin typeface="Baskerville Old Face" pitchFamily="18" charset="0"/>
            </a:endParaRPr>
          </a:p>
          <a:p>
            <a:r>
              <a:rPr lang="es-ES" b="1" dirty="0" smtClean="0">
                <a:latin typeface="Baskerville Old Face" pitchFamily="18" charset="0"/>
              </a:rPr>
              <a:t>En </a:t>
            </a:r>
            <a:r>
              <a:rPr lang="es-ES" b="1" dirty="0">
                <a:latin typeface="Baskerville Old Face" pitchFamily="18" charset="0"/>
              </a:rPr>
              <a:t>el tema de hoy, Cristo se nos presenta como la Luz, </a:t>
            </a:r>
            <a:r>
              <a:rPr lang="es-ES" b="1" dirty="0" smtClean="0">
                <a:latin typeface="Baskerville Old Face" pitchFamily="18" charset="0"/>
              </a:rPr>
              <a:t>que viene  a iluminar nuestro camino de tinieblas, oscurecido por el pecado, como el Camino </a:t>
            </a:r>
            <a:r>
              <a:rPr lang="es-ES" b="1" dirty="0">
                <a:latin typeface="Baskerville Old Face" pitchFamily="18" charset="0"/>
              </a:rPr>
              <a:t>que le da certeza a nuestro caminar por esta vida y al mismo tiempo nos hace el llamado a ser portadores de este mensaje alentador.</a:t>
            </a:r>
          </a:p>
        </p:txBody>
      </p:sp>
      <p:pic>
        <p:nvPicPr>
          <p:cNvPr id="4" name="3 Imagen" descr="Alfa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48" y="1214422"/>
            <a:ext cx="3429024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Bernard MT Condensed" pitchFamily="18" charset="0"/>
              </a:rPr>
              <a:t>El suceso de la Resurrección de Cristo</a:t>
            </a:r>
            <a:endParaRPr lang="es-ES" dirty="0">
              <a:latin typeface="Bernard MT Condensed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 smtClean="0">
                <a:latin typeface="Baskerville Old Face" pitchFamily="18" charset="0"/>
              </a:rPr>
              <a:t>Fue, ha sido y es para nosotros sus discípulos la alegría y la certeza de sabernos hijos del Dios de la Vida, el Dios lleno de misericordia que no nos abandona a nuestro pecado, sino que nos ha rescatado a través de su Hijo Jesucristo, para darnos vida y vida en abundancia.</a:t>
            </a:r>
            <a:r>
              <a:rPr lang="es-ES" dirty="0" smtClean="0"/>
              <a:t> (Cfr. </a:t>
            </a:r>
            <a:r>
              <a:rPr lang="es-ES" dirty="0" err="1" smtClean="0"/>
              <a:t>Jn</a:t>
            </a:r>
            <a:r>
              <a:rPr lang="es-ES" dirty="0" smtClean="0"/>
              <a:t> 10, 10).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Bernard MT Condensed" pitchFamily="18" charset="0"/>
              </a:rPr>
              <a:t>Nos abre a una nueva perspectiva de vida.</a:t>
            </a:r>
            <a:endParaRPr lang="es-ES" dirty="0">
              <a:latin typeface="Bernard MT Condensed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/>
          </a:bodyPr>
          <a:lstStyle/>
          <a:p>
            <a:r>
              <a:rPr lang="es-ES" sz="2800" dirty="0" smtClean="0">
                <a:latin typeface="Arial Rounded MT Bold" pitchFamily="34" charset="0"/>
              </a:rPr>
              <a:t>Con la cual nos queda más claro cuál es el llamado que Él nos  hace para ser sus colaboradores.</a:t>
            </a:r>
          </a:p>
          <a:p>
            <a:pPr>
              <a:buNone/>
            </a:pPr>
            <a:r>
              <a:rPr lang="es-ES" sz="2800" dirty="0" smtClean="0">
                <a:latin typeface="Arial Rounded MT Bold" pitchFamily="34" charset="0"/>
              </a:rPr>
              <a:t>Escuchemos </a:t>
            </a:r>
            <a:r>
              <a:rPr lang="es-ES" sz="2800" b="1" dirty="0" smtClean="0">
                <a:latin typeface="Arial Rounded MT Bold" pitchFamily="34" charset="0"/>
              </a:rPr>
              <a:t>Mc 16, 9-14.</a:t>
            </a:r>
          </a:p>
          <a:p>
            <a:pPr>
              <a:buNone/>
            </a:pPr>
            <a:endParaRPr lang="es-ES" sz="2800" b="1" dirty="0" smtClean="0">
              <a:latin typeface="Arial Rounded MT Bold" pitchFamily="34" charset="0"/>
            </a:endParaRPr>
          </a:p>
          <a:p>
            <a:pPr>
              <a:buNone/>
            </a:pPr>
            <a:endParaRPr lang="es-ES" sz="2800" b="1" dirty="0" smtClean="0">
              <a:latin typeface="Arial Rounded MT Bold" pitchFamily="34" charset="0"/>
            </a:endParaRPr>
          </a:p>
          <a:p>
            <a:pPr>
              <a:buNone/>
            </a:pPr>
            <a:endParaRPr lang="es-ES" sz="2800" b="1" dirty="0" smtClean="0">
              <a:latin typeface="Arial Rounded MT Bold" pitchFamily="34" charset="0"/>
            </a:endParaRPr>
          </a:p>
          <a:p>
            <a:pPr>
              <a:buNone/>
            </a:pPr>
            <a:r>
              <a:rPr lang="es-ES" sz="2800" dirty="0" smtClean="0">
                <a:latin typeface="Arial Rounded MT Bold" pitchFamily="34" charset="0"/>
              </a:rPr>
              <a:t>María Magdalena  y las otras mujeres se transforman en portadoras de este mensaje de esperanza.</a:t>
            </a:r>
            <a:endParaRPr lang="es-ES" sz="2800" dirty="0">
              <a:latin typeface="Arial Rounded MT Bold" pitchFamily="34" charset="0"/>
            </a:endParaRPr>
          </a:p>
        </p:txBody>
      </p:sp>
      <p:pic>
        <p:nvPicPr>
          <p:cNvPr id="5" name="4 Imagen" descr="Apar. María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2857496"/>
            <a:ext cx="2643174" cy="1982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Sepul. v. 8.Hoffm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500042"/>
            <a:ext cx="4140200" cy="6057900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6583362"/>
          </a:xfrm>
        </p:spPr>
        <p:txBody>
          <a:bodyPr>
            <a:normAutofit/>
          </a:bodyPr>
          <a:lstStyle/>
          <a:p>
            <a:r>
              <a:rPr lang="es-ES" sz="3600" dirty="0" smtClean="0"/>
              <a:t>Los Apóstoles lo comprueban de diversas maneras y llegan a exclamar, aquel Domingo de Pascua: </a:t>
            </a:r>
            <a:br>
              <a:rPr lang="es-ES" sz="3600" dirty="0" smtClean="0"/>
            </a:br>
            <a:r>
              <a:rPr lang="es-ES" sz="3600" dirty="0" smtClean="0"/>
              <a:t>“¡Es verdad! ¡El Señor ha resucitado y se apareció a Simón!” (</a:t>
            </a:r>
            <a:r>
              <a:rPr lang="es-ES" sz="3600" dirty="0" err="1" smtClean="0"/>
              <a:t>Lc</a:t>
            </a:r>
            <a:r>
              <a:rPr lang="es-ES" sz="3600" dirty="0" smtClean="0"/>
              <a:t> 24, 34)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470025"/>
          </a:xfrm>
        </p:spPr>
        <p:txBody>
          <a:bodyPr/>
          <a:lstStyle/>
          <a:p>
            <a:r>
              <a:rPr lang="es-ES" b="1" dirty="0" smtClean="0">
                <a:latin typeface="Baskerville Old Face" pitchFamily="18" charset="0"/>
              </a:rPr>
              <a:t>Creer en la resurrección de Cristo es cuestión de fe.</a:t>
            </a:r>
            <a:endParaRPr lang="es-ES" b="1" dirty="0">
              <a:latin typeface="Baskerville Old Face" pitchFamily="18" charset="0"/>
            </a:endParaRPr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285720" y="2214554"/>
            <a:ext cx="6000792" cy="4357694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  <a:latin typeface="Arial Black" pitchFamily="34" charset="0"/>
              </a:rPr>
              <a:t>Este anuncio provoca reacciones diversas: </a:t>
            </a:r>
          </a:p>
          <a:p>
            <a:r>
              <a:rPr lang="es-ES" dirty="0" smtClean="0">
                <a:solidFill>
                  <a:schemeClr val="tx1"/>
                </a:solidFill>
                <a:latin typeface="Arial Black" pitchFamily="34" charset="0"/>
              </a:rPr>
              <a:t>Para unos es Buena Nueva,</a:t>
            </a:r>
          </a:p>
          <a:p>
            <a:r>
              <a:rPr lang="es-ES" dirty="0" smtClean="0">
                <a:solidFill>
                  <a:schemeClr val="tx1"/>
                </a:solidFill>
                <a:latin typeface="Arial Black" pitchFamily="34" charset="0"/>
              </a:rPr>
              <a:t>para otros, sólo especulación</a:t>
            </a:r>
          </a:p>
          <a:p>
            <a:r>
              <a:rPr lang="es-ES" dirty="0" smtClean="0">
                <a:solidFill>
                  <a:schemeClr val="tx1"/>
                </a:solidFill>
                <a:latin typeface="Arial Black" pitchFamily="34" charset="0"/>
              </a:rPr>
              <a:t>y para los que creen se convierte en SALVACIÓN. </a:t>
            </a:r>
          </a:p>
          <a:p>
            <a:endParaRPr lang="es-ES" dirty="0"/>
          </a:p>
        </p:txBody>
      </p:sp>
      <p:pic>
        <p:nvPicPr>
          <p:cNvPr id="5" name="4 Imagen" descr="Apar. María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2143116"/>
            <a:ext cx="2991157" cy="32726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Baskerville Old Face" pitchFamily="18" charset="0"/>
              </a:rPr>
              <a:t>Es el Dios vivo que ama y resucita a los hombres</a:t>
            </a:r>
            <a:endParaRPr lang="es-ES" dirty="0">
              <a:latin typeface="Baskerville Old Face" pitchFamily="18" charset="0"/>
            </a:endParaRPr>
          </a:p>
        </p:txBody>
      </p:sp>
      <p:pic>
        <p:nvPicPr>
          <p:cNvPr id="3" name="2 Imagen" descr="Resucitados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785926"/>
            <a:ext cx="6143636" cy="4607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Emaús 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154295"/>
            <a:ext cx="3941602" cy="5600359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Bernard MT Condensed" pitchFamily="18" charset="0"/>
              </a:rPr>
              <a:t>“El que cree ha vencido al mundo”</a:t>
            </a:r>
            <a:endParaRPr lang="es-ES" dirty="0">
              <a:latin typeface="Bernard MT Condensed" pitchFamily="18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642910" y="3786190"/>
            <a:ext cx="4038600" cy="2857520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Arial Rounded MT Bold" pitchFamily="34" charset="0"/>
              </a:rPr>
              <a:t>Ha vencido el temor que todos sentimos cuando hay que dejar de lado las luces de nuestra razón y ponernos en las manos de Dios.</a:t>
            </a:r>
            <a:endParaRPr lang="es-ES" sz="2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648200" y="2357430"/>
            <a:ext cx="4038600" cy="4000528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Arial Rounded MT Bold" pitchFamily="34" charset="0"/>
              </a:rPr>
              <a:t>Jesús nos da la certeza de su victoria sobre la muerte.</a:t>
            </a:r>
          </a:p>
          <a:p>
            <a:endParaRPr lang="es-ES" dirty="0" smtClean="0">
              <a:latin typeface="Arial Rounded MT Bold" pitchFamily="34" charset="0"/>
            </a:endParaRPr>
          </a:p>
          <a:p>
            <a:r>
              <a:rPr lang="es-ES" dirty="0" smtClean="0">
                <a:latin typeface="Arial Rounded MT Bold" pitchFamily="34" charset="0"/>
              </a:rPr>
              <a:t>Ratifica en la fe a sus elegidos y les recuerda que tienen una misión especial</a:t>
            </a:r>
            <a:endParaRPr lang="es-ES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1671648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Britannic Bold" pitchFamily="34" charset="0"/>
              </a:rPr>
              <a:t>Los bautizados también hemos sido llamados a anunciar el Evangelio</a:t>
            </a:r>
            <a:endParaRPr lang="es-ES" dirty="0">
              <a:latin typeface="Britannic Bold" pitchFamily="34" charset="0"/>
            </a:endParaRPr>
          </a:p>
        </p:txBody>
      </p:sp>
      <p:sp>
        <p:nvSpPr>
          <p:cNvPr id="7" name="6 Subtítulo"/>
          <p:cNvSpPr>
            <a:spLocks noGrp="1"/>
          </p:cNvSpPr>
          <p:nvPr>
            <p:ph type="subTitle" idx="1"/>
          </p:nvPr>
        </p:nvSpPr>
        <p:spPr>
          <a:xfrm>
            <a:off x="3286116" y="2571744"/>
            <a:ext cx="4929222" cy="4000528"/>
          </a:xfrm>
        </p:spPr>
        <p:txBody>
          <a:bodyPr>
            <a:noAutofit/>
          </a:bodyPr>
          <a:lstStyle/>
          <a:p>
            <a:r>
              <a:rPr lang="es-ES" sz="3600" dirty="0" smtClean="0">
                <a:solidFill>
                  <a:schemeClr val="tx1"/>
                </a:solidFill>
                <a:latin typeface="Baskerville Old Face" pitchFamily="18" charset="0"/>
              </a:rPr>
              <a:t>Anunciar con certeza que Cristo está vivo, ha resucitado y actúa transformando nuestras vidas, ambientes y familias</a:t>
            </a:r>
            <a:endParaRPr lang="es-ES" sz="36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4" name="3 Imagen" descr="Ascensión 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571744"/>
            <a:ext cx="2371729" cy="3061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Dios ha elegido a algunos hombres para: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Anunciar la alegría y la paz de la nueva vida en Cristo, conduciendo a sus hermanos a su encuentro.</a:t>
            </a:r>
          </a:p>
        </p:txBody>
      </p:sp>
      <p:pic>
        <p:nvPicPr>
          <p:cNvPr id="4" name="3 Imagen" descr="Sacerdocio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2928934"/>
            <a:ext cx="3714760" cy="3647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Britannic Bold" pitchFamily="34" charset="0"/>
              </a:rPr>
              <a:t>Por el Orden sacerdotal han sido transformados </a:t>
            </a:r>
            <a:endParaRPr lang="es-ES" dirty="0">
              <a:latin typeface="Britannic Bold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 smtClean="0">
                <a:latin typeface="Baskerville Old Face" pitchFamily="18" charset="0"/>
              </a:rPr>
              <a:t>Para ser signos del Buen Pastor,</a:t>
            </a:r>
          </a:p>
          <a:p>
            <a:r>
              <a:rPr lang="es-ES" b="1" dirty="0" smtClean="0">
                <a:latin typeface="Baskerville Old Face" pitchFamily="18" charset="0"/>
              </a:rPr>
              <a:t>Continuar su misión,</a:t>
            </a:r>
          </a:p>
          <a:p>
            <a:r>
              <a:rPr lang="es-ES" b="1" dirty="0" smtClean="0">
                <a:latin typeface="Baskerville Old Face" pitchFamily="18" charset="0"/>
              </a:rPr>
              <a:t>Conducir  y convertir a sus hermanos hacia Cristo, </a:t>
            </a:r>
          </a:p>
          <a:p>
            <a:r>
              <a:rPr lang="es-ES" b="1" dirty="0" smtClean="0">
                <a:latin typeface="Baskerville Old Face" pitchFamily="18" charset="0"/>
              </a:rPr>
              <a:t>Enseñar, </a:t>
            </a:r>
          </a:p>
          <a:p>
            <a:r>
              <a:rPr lang="es-ES" b="1" dirty="0" smtClean="0">
                <a:latin typeface="Baskerville Old Face" pitchFamily="18" charset="0"/>
              </a:rPr>
              <a:t>Dar la gracia,</a:t>
            </a:r>
          </a:p>
          <a:p>
            <a:r>
              <a:rPr lang="es-ES" b="1" dirty="0" smtClean="0">
                <a:latin typeface="Baskerville Old Face" pitchFamily="18" charset="0"/>
              </a:rPr>
              <a:t>Defender a los hombres del error y del mal,</a:t>
            </a:r>
          </a:p>
          <a:p>
            <a:r>
              <a:rPr lang="es-ES" b="1" dirty="0" smtClean="0">
                <a:latin typeface="Baskerville Old Face" pitchFamily="18" charset="0"/>
              </a:rPr>
              <a:t>Consolar, ayudar y amar.</a:t>
            </a:r>
            <a:endParaRPr lang="es-ES" b="1" dirty="0">
              <a:latin typeface="Baskerville Old Face" pitchFamily="18" charset="0"/>
            </a:endParaRPr>
          </a:p>
        </p:txBody>
      </p:sp>
      <p:pic>
        <p:nvPicPr>
          <p:cNvPr id="4" name="3 Imagen" descr="Reconciliac. 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3214686"/>
            <a:ext cx="2357454" cy="1495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3511552"/>
          </a:xfrm>
        </p:spPr>
        <p:txBody>
          <a:bodyPr>
            <a:normAutofit/>
          </a:bodyPr>
          <a:lstStyle/>
          <a:p>
            <a:r>
              <a:rPr lang="es-ES" sz="3600" dirty="0" smtClean="0">
                <a:latin typeface="Britannic Bold" pitchFamily="34" charset="0"/>
              </a:rPr>
              <a:t>El sacerdote por voluntad de Dios es insustituible para presidir el sacrificio de la Eucaristía, perdonar los pecados y proclamar con autoridad la Palabra de salvación.</a:t>
            </a:r>
            <a:endParaRPr lang="es-ES" sz="3600" dirty="0">
              <a:latin typeface="Britannic Bold" pitchFamily="34" charset="0"/>
            </a:endParaRPr>
          </a:p>
        </p:txBody>
      </p:sp>
      <p:pic>
        <p:nvPicPr>
          <p:cNvPr id="3" name="2 Imagen" descr="Corp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643314"/>
            <a:ext cx="3409541" cy="3000396"/>
          </a:xfrm>
          <a:prstGeom prst="rect">
            <a:avLst/>
          </a:prstGeom>
        </p:spPr>
      </p:pic>
      <p:pic>
        <p:nvPicPr>
          <p:cNvPr id="5" name="4 Imagen" descr="Ecumenismo Augsbur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4736038"/>
            <a:ext cx="2214578" cy="1459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358246" cy="1643074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Britannic Bold" pitchFamily="34" charset="0"/>
              </a:rPr>
              <a:t>Todo lo que vivieron los apóstoles en las jornadas pascuales</a:t>
            </a:r>
            <a:endParaRPr lang="es-ES" dirty="0">
              <a:latin typeface="Britannic Bold" pitchFamily="34" charset="0"/>
            </a:endParaRPr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1071538" y="4714884"/>
            <a:ext cx="6629424" cy="1924048"/>
          </a:xfrm>
        </p:spPr>
        <p:txBody>
          <a:bodyPr>
            <a:noAutofit/>
          </a:bodyPr>
          <a:lstStyle/>
          <a:p>
            <a:r>
              <a:rPr lang="es-ES" sz="4000" b="1" dirty="0" smtClean="0">
                <a:solidFill>
                  <a:schemeClr val="tx1"/>
                </a:solidFill>
                <a:latin typeface="Baskerville Old Face" pitchFamily="18" charset="0"/>
              </a:rPr>
              <a:t>Los compromete en la construcción del movimiento cristiano que está iniciando.</a:t>
            </a:r>
            <a:endParaRPr lang="es-ES" sz="40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5" name="4 Imagen" descr="Resucitados 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1696629"/>
            <a:ext cx="4000528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858180" cy="1571636"/>
          </a:xfrm>
        </p:spPr>
        <p:txBody>
          <a:bodyPr>
            <a:noAutofit/>
          </a:bodyPr>
          <a:lstStyle/>
          <a:p>
            <a:r>
              <a:rPr lang="es-ES" sz="3600" dirty="0" smtClean="0">
                <a:latin typeface="Britannic Bold" pitchFamily="34" charset="0"/>
              </a:rPr>
              <a:t>La vida se acrecienta dándola y se debilita en el aislamiento y la comodidad</a:t>
            </a:r>
            <a:endParaRPr lang="es-ES" sz="3600" dirty="0">
              <a:latin typeface="Britannic Bold" pitchFamily="34" charset="0"/>
            </a:endParaRP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857224" y="2357430"/>
            <a:ext cx="7715304" cy="4000528"/>
          </a:xfrm>
        </p:spPr>
        <p:txBody>
          <a:bodyPr>
            <a:normAutofit fontScale="85000" lnSpcReduction="10000"/>
          </a:bodyPr>
          <a:lstStyle/>
          <a:p>
            <a:r>
              <a:rPr lang="es-ES" sz="3100" b="1" dirty="0" smtClean="0">
                <a:solidFill>
                  <a:schemeClr val="tx1"/>
                </a:solidFill>
                <a:latin typeface="Bookman Old Style" pitchFamily="18" charset="0"/>
              </a:rPr>
              <a:t>De hecho los que más disfrutan la vida son los que dejan la seguridad de la orilla y se apasionan en la misión de comunicar vida a los demás… Se vive mejor cuando tenemos libertad interior para darlo todo: ‘Quien aprecia su vida terrena, la perderá’ (</a:t>
            </a:r>
            <a:r>
              <a:rPr lang="es-ES" sz="3100" b="1" dirty="0" err="1" smtClean="0">
                <a:solidFill>
                  <a:schemeClr val="tx1"/>
                </a:solidFill>
                <a:latin typeface="Bookman Old Style" pitchFamily="18" charset="0"/>
              </a:rPr>
              <a:t>Jn</a:t>
            </a:r>
            <a:r>
              <a:rPr lang="es-ES" sz="3100" b="1" dirty="0" smtClean="0">
                <a:solidFill>
                  <a:schemeClr val="tx1"/>
                </a:solidFill>
                <a:latin typeface="Bookman Old Style" pitchFamily="18" charset="0"/>
              </a:rPr>
              <a:t> 12, 25). Aquí descubrimos otra ley profunda de la realidad: que la vida se alcanza y madura a medida que se entrega para dar vida a los otros”.</a:t>
            </a:r>
            <a:r>
              <a:rPr lang="es-ES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es-ES" b="1" dirty="0" smtClean="0">
                <a:solidFill>
                  <a:schemeClr val="tx1"/>
                </a:solidFill>
                <a:latin typeface="Baskerville Old Face" pitchFamily="18" charset="0"/>
              </a:rPr>
              <a:t>(DA 360)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ACTUEMOS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s-ES" sz="3100" dirty="0" smtClean="0">
                <a:latin typeface="Arial Rounded MT Bold" pitchFamily="34" charset="0"/>
              </a:rPr>
              <a:t>En mi familia ¿Cómo puedo transmitir el gozo de la resurrección, para que se transforme en un santuario de amor, servicio y alegría?</a:t>
            </a:r>
          </a:p>
          <a:p>
            <a:pPr>
              <a:buNone/>
            </a:pPr>
            <a:endParaRPr lang="es-ES" sz="3100" dirty="0" smtClean="0">
              <a:latin typeface="Arial Rounded MT Bold" pitchFamily="34" charset="0"/>
            </a:endParaRPr>
          </a:p>
          <a:p>
            <a:pPr lvl="0"/>
            <a:r>
              <a:rPr lang="es-ES" sz="3100" dirty="0" smtClean="0">
                <a:latin typeface="Arial Rounded MT Bold" pitchFamily="34" charset="0"/>
              </a:rPr>
              <a:t>Desde el ambiente en que me desarrollo,  trabajo, grupo de amigos, familiares, etc. ¿qué puedo hacer yo para ayudar a descubrir la luz y vida de Cristo?</a:t>
            </a:r>
          </a:p>
          <a:p>
            <a:pPr>
              <a:buNone/>
            </a:pPr>
            <a:endParaRPr lang="es-ES" sz="3100" dirty="0" smtClean="0">
              <a:latin typeface="Arial Rounded MT Bold" pitchFamily="34" charset="0"/>
            </a:endParaRPr>
          </a:p>
          <a:p>
            <a:pPr lvl="0"/>
            <a:r>
              <a:rPr lang="es-ES" sz="3100" dirty="0" smtClean="0">
                <a:latin typeface="Arial Rounded MT Bold" pitchFamily="34" charset="0"/>
              </a:rPr>
              <a:t>Desde la vocación concreta a la que el Señor me ha llamado ¿Cuál es mi compromiso ante el mundo, a la luz de la resurrección de Cristo?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820</Words>
  <Application>Microsoft Office PowerPoint</Application>
  <PresentationFormat>Presentación en pantalla (4:3)</PresentationFormat>
  <Paragraphs>63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4º Tema</vt:lpstr>
      <vt:lpstr>Objetivo:</vt:lpstr>
      <vt:lpstr>UN CIEGO CON LUZ.</vt:lpstr>
      <vt:lpstr>Diapositiva 4</vt:lpstr>
      <vt:lpstr>ILUMINEMOS</vt:lpstr>
      <vt:lpstr>El suceso de la Resurrección de Cristo</vt:lpstr>
      <vt:lpstr>Nos abre a una nueva perspectiva de vida.</vt:lpstr>
      <vt:lpstr>Los Apóstoles lo comprueban de diversas maneras y llegan a exclamar, aquel Domingo de Pascua:  “¡Es verdad! ¡El Señor ha resucitado y se apareció a Simón!” (Lc 24, 34)</vt:lpstr>
      <vt:lpstr>Creer en la resurrección de Cristo es cuestión de fe.</vt:lpstr>
      <vt:lpstr>Es el Dios vivo que ama y resucita a los hombres</vt:lpstr>
      <vt:lpstr>“El que cree ha vencido al mundo”</vt:lpstr>
      <vt:lpstr>Los bautizados también hemos sido llamados a anunciar el Evangelio</vt:lpstr>
      <vt:lpstr>Dios ha elegido a algunos hombres para:</vt:lpstr>
      <vt:lpstr>Por el Orden sacerdotal han sido transformados </vt:lpstr>
      <vt:lpstr>El sacerdote por voluntad de Dios es insustituible para presidir el sacrificio de la Eucaristía, perdonar los pecados y proclamar con autoridad la Palabra de salvación.</vt:lpstr>
      <vt:lpstr>Todo lo que vivieron los apóstoles en las jornadas pascuales</vt:lpstr>
      <vt:lpstr>La vida se acrecienta dándola y se debilita en el aislamiento y la comodidad</vt:lpstr>
      <vt:lpstr>ACTUEMOS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4º Tema</dc:title>
  <dc:creator>xx</dc:creator>
  <cp:lastModifiedBy>xx</cp:lastModifiedBy>
  <cp:revision>30</cp:revision>
  <dcterms:created xsi:type="dcterms:W3CDTF">2010-02-02T04:17:57Z</dcterms:created>
  <dcterms:modified xsi:type="dcterms:W3CDTF">2010-02-04T20:03:47Z</dcterms:modified>
</cp:coreProperties>
</file>