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8" r:id="rId10"/>
    <p:sldId id="263" r:id="rId11"/>
    <p:sldId id="265" r:id="rId12"/>
    <p:sldId id="266" r:id="rId13"/>
    <p:sldId id="264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8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8" autoAdjust="0"/>
  </p:normalViewPr>
  <p:slideViewPr>
    <p:cSldViewPr>
      <p:cViewPr varScale="1">
        <p:scale>
          <a:sx n="63" d="100"/>
          <a:sy n="63" d="100"/>
        </p:scale>
        <p:origin x="-129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3725D1-A0F9-4280-83BE-9EA78696A889}" type="datetimeFigureOut">
              <a:rPr lang="es-ES" smtClean="0"/>
              <a:pPr/>
              <a:t>28/02/2010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31D322-FA7A-4191-A26E-C9EDB2767FCE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1371600"/>
            <a:ext cx="8643998" cy="2914656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MI COMPROMISO VOCACIONAL COMO RESPUESTA AL MUNDO DE HOY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57290" y="2571744"/>
            <a:ext cx="2743200" cy="1162050"/>
          </a:xfrm>
        </p:spPr>
        <p:txBody>
          <a:bodyPr/>
          <a:lstStyle/>
          <a:p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000628" y="1714488"/>
            <a:ext cx="3714776" cy="4429156"/>
          </a:xfrm>
        </p:spPr>
        <p:txBody>
          <a:bodyPr>
            <a:normAutofit/>
          </a:bodyPr>
          <a:lstStyle/>
          <a:p>
            <a:pPr algn="just"/>
            <a:r>
              <a:rPr lang="es-MX" sz="2400" dirty="0" smtClean="0">
                <a:latin typeface="Eras Demi ITC" pitchFamily="34" charset="0"/>
              </a:rPr>
              <a:t>Descubrir que en nuestra respuesta al llamado, estamos realizando la misión  de Cristo en el mundo de hoy, para que todos lo conozcan y tengan vida en abundancia.</a:t>
            </a:r>
            <a:endParaRPr lang="es-ES" sz="2400" dirty="0">
              <a:latin typeface="Eras Demi ITC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57290" y="0"/>
            <a:ext cx="3386142" cy="1162050"/>
          </a:xfrm>
        </p:spPr>
        <p:txBody>
          <a:bodyPr/>
          <a:lstStyle/>
          <a:p>
            <a:pPr algn="ctr"/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ORACIÓN</a:t>
            </a:r>
            <a:endParaRPr lang="es-ES" sz="2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28596" y="1357298"/>
            <a:ext cx="3357586" cy="5000660"/>
          </a:xfrm>
        </p:spPr>
        <p:txBody>
          <a:bodyPr>
            <a:noAutofit/>
          </a:bodyPr>
          <a:lstStyle/>
          <a:p>
            <a:pPr algn="just"/>
            <a:r>
              <a:rPr lang="es-MX" sz="2000" dirty="0" smtClean="0"/>
              <a:t>Señor, ayúdanos a descubrir  nuestra vocación, para darnos cuenta de nuestra pertenencia a la Iglesia que es Tu cuerpo Místico y como pertenencia de él, por el Bautismo somos discípulos tuyos animados por la fuerza de tu Espíritu. Que pasemos por el mundo desbordando la alegría de ser llamados por Ti, y con esa misma alegría salgamos a comunicar a todos la vida verdadera, la felicidad y esperanza que nos ha sido dado experimentar y gozar. </a:t>
            </a:r>
            <a:endParaRPr lang="es-ES" sz="2000" dirty="0"/>
          </a:p>
        </p:txBody>
      </p:sp>
      <p:pic>
        <p:nvPicPr>
          <p:cNvPr id="9" name="8 Marcador de contenido" descr="cristo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57687" y="642918"/>
            <a:ext cx="4183837" cy="507209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0"/>
            <a:ext cx="2571768" cy="2428892"/>
          </a:xfrm>
        </p:spPr>
        <p:txBody>
          <a:bodyPr>
            <a:normAutofit/>
          </a:bodyPr>
          <a:lstStyle/>
          <a:p>
            <a:pPr algn="just"/>
            <a:r>
              <a:rPr lang="es-MX" sz="3200" dirty="0" smtClean="0">
                <a:solidFill>
                  <a:srgbClr val="FF0000"/>
                </a:solidFill>
              </a:rPr>
              <a:t>¿Qué significado tiene?</a:t>
            </a:r>
            <a:endParaRPr lang="es-ES" sz="3200" dirty="0">
              <a:solidFill>
                <a:srgbClr val="FF000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2"/>
          </p:nvPr>
        </p:nvSpPr>
        <p:spPr>
          <a:xfrm rot="753478">
            <a:off x="4911275" y="5342859"/>
            <a:ext cx="3387717" cy="2179320"/>
          </a:xfrm>
        </p:spPr>
        <p:txBody>
          <a:bodyPr>
            <a:normAutofit/>
          </a:bodyPr>
          <a:lstStyle/>
          <a:p>
            <a:r>
              <a:rPr lang="es-MX" sz="3600" dirty="0" smtClean="0">
                <a:solidFill>
                  <a:schemeClr val="accent5">
                    <a:lumMod val="50000"/>
                  </a:schemeClr>
                </a:solidFill>
              </a:rPr>
              <a:t>Preparación para celebrar.</a:t>
            </a:r>
            <a:endParaRPr lang="es-ES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4 Marcador de posición de imagen" descr="ruta201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570" b="4570"/>
          <a:stretch>
            <a:fillRect/>
          </a:stretch>
        </p:blipFill>
        <p:spPr>
          <a:xfrm rot="420000">
            <a:off x="3173360" y="493533"/>
            <a:ext cx="4846131" cy="4307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nuevo-billete-de-100-pes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37094">
            <a:off x="247630" y="3101888"/>
            <a:ext cx="2472936" cy="1050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7 Imagen" descr="200-pesos-bicentenario-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095154">
            <a:off x="348653" y="4637305"/>
            <a:ext cx="2600078" cy="1212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-285776"/>
            <a:ext cx="8643998" cy="2153408"/>
          </a:xfrm>
        </p:spPr>
        <p:txBody>
          <a:bodyPr>
            <a:normAutofit/>
          </a:bodyPr>
          <a:lstStyle/>
          <a:p>
            <a:r>
              <a:rPr lang="es-MX" sz="3600" dirty="0" smtClean="0"/>
              <a:t>¿Qué entendemos del texto?</a:t>
            </a:r>
            <a:br>
              <a:rPr lang="es-MX" sz="3600" dirty="0" smtClean="0"/>
            </a:br>
            <a:r>
              <a:rPr lang="es-MX" sz="3600" dirty="0" smtClean="0"/>
              <a:t>¿Cómo podemos responder a este desafío?</a:t>
            </a:r>
            <a:endParaRPr lang="es-ES" sz="3600" dirty="0"/>
          </a:p>
        </p:txBody>
      </p:sp>
      <p:pic>
        <p:nvPicPr>
          <p:cNvPr id="3" name="2 Imagen" descr="Tapa_documento_Apareci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928802"/>
            <a:ext cx="3114274" cy="2111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5 Imagen" descr="evangeliz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14554"/>
            <a:ext cx="3500462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6 Rectángulo"/>
          <p:cNvSpPr/>
          <p:nvPr/>
        </p:nvSpPr>
        <p:spPr>
          <a:xfrm>
            <a:off x="3286116" y="5929330"/>
            <a:ext cx="4714908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Nuestros pastores en la Iglesia nos invitan a vivir en un ambiente de constante misión.   </a:t>
            </a:r>
            <a:endParaRPr lang="es-ES" sz="1600" dirty="0"/>
          </a:p>
        </p:txBody>
      </p:sp>
      <p:sp>
        <p:nvSpPr>
          <p:cNvPr id="8" name="7 Elipse"/>
          <p:cNvSpPr/>
          <p:nvPr/>
        </p:nvSpPr>
        <p:spPr>
          <a:xfrm>
            <a:off x="0" y="4500570"/>
            <a:ext cx="2786050" cy="114300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 smtClean="0"/>
              <a:t>Desafío: revitalizar nuestro modo de ser católicos y nuestras opciones personales por el Señor.</a:t>
            </a:r>
            <a:endParaRPr lang="es-E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643570" y="1714488"/>
            <a:ext cx="2714644" cy="1800754"/>
          </a:xfrm>
        </p:spPr>
        <p:txBody>
          <a:bodyPr>
            <a:normAutofit/>
          </a:bodyPr>
          <a:lstStyle/>
          <a:p>
            <a:pPr algn="just"/>
            <a:r>
              <a:rPr lang="es-MX" sz="3200" dirty="0" smtClean="0">
                <a:solidFill>
                  <a:srgbClr val="7030A0"/>
                </a:solidFill>
              </a:rPr>
              <a:t>a) Alimento </a:t>
            </a:r>
            <a:r>
              <a:rPr lang="es-MX" sz="3200" dirty="0" smtClean="0">
                <a:solidFill>
                  <a:srgbClr val="7030A0"/>
                </a:solidFill>
              </a:rPr>
              <a:t>de</a:t>
            </a:r>
            <a:br>
              <a:rPr lang="es-MX" sz="3200" dirty="0" smtClean="0">
                <a:solidFill>
                  <a:srgbClr val="7030A0"/>
                </a:solidFill>
              </a:rPr>
            </a:br>
            <a:r>
              <a:rPr lang="es-MX" sz="3200" dirty="0" smtClean="0">
                <a:solidFill>
                  <a:srgbClr val="7030A0"/>
                </a:solidFill>
              </a:rPr>
              <a:t>      la </a:t>
            </a:r>
            <a:r>
              <a:rPr lang="es-MX" sz="3200" dirty="0" smtClean="0">
                <a:solidFill>
                  <a:srgbClr val="7030A0"/>
                </a:solidFill>
              </a:rPr>
              <a:t>palabra.</a:t>
            </a:r>
            <a:endParaRPr lang="es-ES" sz="3200" dirty="0">
              <a:solidFill>
                <a:srgbClr val="7030A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143512"/>
            <a:ext cx="4929222" cy="1393526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s-MX" sz="1400" dirty="0" smtClean="0"/>
              <a:t>Conocimiento  profundo y vivencial de la Palabra de Dios. </a:t>
            </a:r>
          </a:p>
          <a:p>
            <a:pPr>
              <a:buFont typeface="Arial" pitchFamily="34" charset="0"/>
              <a:buChar char="•"/>
            </a:pPr>
            <a:r>
              <a:rPr lang="es-MX" sz="1400" dirty="0" smtClean="0"/>
              <a:t>Proclamar a Jesucristo muerto y resucitado al que buscamos y a quien “Dios a constituido Señor y Mesías” (Hch2,36)</a:t>
            </a:r>
          </a:p>
          <a:p>
            <a:pPr>
              <a:buFont typeface="Arial" pitchFamily="34" charset="0"/>
              <a:buChar char="•"/>
            </a:pPr>
            <a:r>
              <a:rPr lang="es-MX" sz="1400" dirty="0" smtClean="0"/>
              <a:t>Tener contacto constante para que la palabra, verdaderamente se convierta en nuestro alimento.</a:t>
            </a:r>
            <a:endParaRPr lang="es-ES" sz="1400" dirty="0"/>
          </a:p>
        </p:txBody>
      </p:sp>
      <p:pic>
        <p:nvPicPr>
          <p:cNvPr id="7" name="6 Marcador de posición de imagen" descr="jesus_bibli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135" b="16135"/>
          <a:stretch>
            <a:fillRect/>
          </a:stretch>
        </p:blipFill>
        <p:spPr>
          <a:xfrm>
            <a:off x="872885" y="483701"/>
            <a:ext cx="4669628" cy="4059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002060"/>
                </a:solidFill>
              </a:rPr>
              <a:t>b) Alimento de la Eucaristía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285720" y="2357430"/>
            <a:ext cx="2743200" cy="3890970"/>
          </a:xfrm>
        </p:spPr>
        <p:txBody>
          <a:bodyPr>
            <a:normAutofit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es-MX" sz="1600" dirty="0" smtClean="0"/>
              <a:t>La sagrada liturgia, en especia la celebración de los sacramentos de iniciación cristiana. </a:t>
            </a:r>
          </a:p>
          <a:p>
            <a:pPr algn="just">
              <a:buFont typeface="Arial" pitchFamily="34" charset="0"/>
              <a:buChar char="•"/>
            </a:pPr>
            <a:endParaRPr lang="es-MX" sz="1600" dirty="0" smtClean="0"/>
          </a:p>
          <a:p>
            <a:pPr algn="just">
              <a:buFont typeface="Arial" pitchFamily="34" charset="0"/>
              <a:buChar char="•"/>
            </a:pPr>
            <a:r>
              <a:rPr lang="es-MX" sz="1600" dirty="0" smtClean="0"/>
              <a:t>Eucaristía = encuentro privilegiado del discípulo con Jesucristo. </a:t>
            </a:r>
          </a:p>
          <a:p>
            <a:pPr algn="just">
              <a:buFont typeface="Arial" pitchFamily="34" charset="0"/>
              <a:buChar char="•"/>
            </a:pPr>
            <a:endParaRPr lang="es-MX" sz="1600" dirty="0" smtClean="0"/>
          </a:p>
          <a:p>
            <a:pPr algn="just">
              <a:buFont typeface="Arial" pitchFamily="34" charset="0"/>
              <a:buChar char="•"/>
            </a:pPr>
            <a:r>
              <a:rPr lang="es-MX" sz="1600" dirty="0" smtClean="0"/>
              <a:t>Espíritu Santo fortalece la identidad y despierta la voluntad de anunciar a los demás lo escuchado. </a:t>
            </a:r>
          </a:p>
          <a:p>
            <a:endParaRPr lang="es-MX" dirty="0" smtClean="0"/>
          </a:p>
          <a:p>
            <a:r>
              <a:rPr lang="es-MX" dirty="0" smtClean="0"/>
              <a:t>  </a:t>
            </a:r>
            <a:endParaRPr lang="es-ES" dirty="0"/>
          </a:p>
        </p:txBody>
      </p:sp>
      <p:pic>
        <p:nvPicPr>
          <p:cNvPr id="5" name="4 Marcador de contenido" descr="la-pasion-de-cristo-critica-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72132" y="3714752"/>
            <a:ext cx="3375881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ultima-cen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500042"/>
            <a:ext cx="2483066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7 Imagen" descr="liturgia-de-las-hora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3786190"/>
            <a:ext cx="1857388" cy="2718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8 Imagen" descr="7sacramento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4" y="1000108"/>
            <a:ext cx="214314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6248" y="5429264"/>
            <a:ext cx="4572032" cy="1233488"/>
          </a:xfrm>
        </p:spPr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Construir la Iglesia como casa y escuela de comunión.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71472" y="2071678"/>
            <a:ext cx="2743200" cy="417672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s-MX" sz="1800" dirty="0" smtClean="0"/>
              <a:t> Vida comunitaria.</a:t>
            </a:r>
          </a:p>
          <a:p>
            <a:endParaRPr lang="es-MX" sz="1800" dirty="0" smtClean="0"/>
          </a:p>
          <a:p>
            <a:pPr>
              <a:buFont typeface="Wingdings" pitchFamily="2" charset="2"/>
              <a:buChar char="q"/>
            </a:pPr>
            <a:r>
              <a:rPr lang="es-MX" sz="1800" dirty="0" smtClean="0"/>
              <a:t>Jesús esta presente en medio de una comunidad viva en la fe y amor fraterno.</a:t>
            </a:r>
          </a:p>
          <a:p>
            <a:endParaRPr lang="es-MX" sz="1800" dirty="0" smtClean="0"/>
          </a:p>
          <a:p>
            <a:pPr>
              <a:buFont typeface="Wingdings" pitchFamily="2" charset="2"/>
              <a:buChar char="q"/>
            </a:pPr>
            <a:r>
              <a:rPr lang="es-MX" sz="1800" dirty="0" smtClean="0"/>
              <a:t>La primera comunidad de creyentes es la familia. </a:t>
            </a:r>
          </a:p>
          <a:p>
            <a:endParaRPr lang="es-MX" sz="1800" dirty="0" smtClean="0"/>
          </a:p>
          <a:p>
            <a:pPr>
              <a:buFont typeface="Wingdings" pitchFamily="2" charset="2"/>
              <a:buChar char="q"/>
            </a:pPr>
            <a:r>
              <a:rPr lang="es-MX" sz="1800" dirty="0" smtClean="0"/>
              <a:t>Formar comunidad implica : </a:t>
            </a:r>
          </a:p>
          <a:p>
            <a:pPr>
              <a:buFont typeface="Wingdings" pitchFamily="2" charset="2"/>
              <a:buChar char="q"/>
            </a:pPr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 </a:t>
            </a:r>
            <a:endParaRPr lang="es-ES" dirty="0"/>
          </a:p>
        </p:txBody>
      </p:sp>
      <p:pic>
        <p:nvPicPr>
          <p:cNvPr id="5" name="4 Marcador de contenido" descr="famili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29124" y="1500174"/>
            <a:ext cx="3214710" cy="4143404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9" name="8 Rectángulo redondeado"/>
          <p:cNvSpPr/>
          <p:nvPr/>
        </p:nvSpPr>
        <p:spPr>
          <a:xfrm rot="205667">
            <a:off x="1229229" y="435523"/>
            <a:ext cx="5030033" cy="6460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 smtClean="0"/>
              <a:t>“Donde están dos o tres reunidos  en mi nombre, allí estoy yo en medio de ellos” (</a:t>
            </a:r>
            <a:r>
              <a:rPr lang="es-MX" sz="1400" dirty="0" err="1" smtClean="0"/>
              <a:t>Mt.</a:t>
            </a:r>
            <a:r>
              <a:rPr lang="es-MX" sz="1400" dirty="0" smtClean="0"/>
              <a:t> 18,20)  </a:t>
            </a:r>
            <a:endParaRPr lang="es-E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lamada de flecha hacia abajo"/>
          <p:cNvSpPr/>
          <p:nvPr/>
        </p:nvSpPr>
        <p:spPr>
          <a:xfrm>
            <a:off x="571472" y="1142984"/>
            <a:ext cx="2571768" cy="121444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dirty="0" smtClean="0"/>
              <a:t>abrazar el estilo de vida en Jesús, </a:t>
            </a:r>
            <a:endParaRPr lang="es-ES" dirty="0"/>
          </a:p>
        </p:txBody>
      </p:sp>
      <p:sp>
        <p:nvSpPr>
          <p:cNvPr id="3" name="2 Llamada de flecha a la derecha"/>
          <p:cNvSpPr/>
          <p:nvPr/>
        </p:nvSpPr>
        <p:spPr>
          <a:xfrm>
            <a:off x="785786" y="2714620"/>
            <a:ext cx="2071702" cy="1928826"/>
          </a:xfrm>
          <a:prstGeom prst="rightArrowCallout">
            <a:avLst>
              <a:gd name="adj1" fmla="val 25608"/>
              <a:gd name="adj2" fmla="val 25096"/>
              <a:gd name="adj3" fmla="val 20993"/>
              <a:gd name="adj4" fmla="val 703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asumir su destino pascual con todas las exigencias,</a:t>
            </a:r>
            <a:endParaRPr lang="es-ES" sz="1600" dirty="0"/>
          </a:p>
        </p:txBody>
      </p:sp>
      <p:sp>
        <p:nvSpPr>
          <p:cNvPr id="4" name="3 Llamada de flecha hacia arriba"/>
          <p:cNvSpPr/>
          <p:nvPr/>
        </p:nvSpPr>
        <p:spPr>
          <a:xfrm>
            <a:off x="3000364" y="3071810"/>
            <a:ext cx="2786082" cy="1214446"/>
          </a:xfrm>
          <a:prstGeom prst="upArrowCallout">
            <a:avLst>
              <a:gd name="adj1" fmla="val 25000"/>
              <a:gd name="adj2" fmla="val 27862"/>
              <a:gd name="adj3" fmla="val 25000"/>
              <a:gd name="adj4" fmla="val 6497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participar de su misión, </a:t>
            </a:r>
          </a:p>
        </p:txBody>
      </p:sp>
      <p:sp>
        <p:nvSpPr>
          <p:cNvPr id="6" name="5 Llamada de flecha a la derecha"/>
          <p:cNvSpPr/>
          <p:nvPr/>
        </p:nvSpPr>
        <p:spPr>
          <a:xfrm>
            <a:off x="4000496" y="1000108"/>
            <a:ext cx="2214578" cy="1785950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Estar en actitud de permanecer en conversión</a:t>
            </a:r>
            <a:endParaRPr lang="es-ES" dirty="0"/>
          </a:p>
        </p:txBody>
      </p:sp>
      <p:sp>
        <p:nvSpPr>
          <p:cNvPr id="7" name="6 Llamada de flecha hacia abajo"/>
          <p:cNvSpPr/>
          <p:nvPr/>
        </p:nvSpPr>
        <p:spPr>
          <a:xfrm>
            <a:off x="6429388" y="1500174"/>
            <a:ext cx="2428892" cy="214314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Mantener la alegría de ser discípulo misionero</a:t>
            </a:r>
            <a:endParaRPr lang="es-ES" dirty="0"/>
          </a:p>
        </p:txBody>
      </p:sp>
      <p:pic>
        <p:nvPicPr>
          <p:cNvPr id="9" name="8 Imagen" descr="la-pasion-de-cristy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4429132"/>
            <a:ext cx="3143272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702776">
            <a:off x="4856368" y="4955450"/>
            <a:ext cx="4600588" cy="1162050"/>
          </a:xfrm>
        </p:spPr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d) Servir a la sociedad y en especial a los pobres.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215074" y="857232"/>
            <a:ext cx="2714612" cy="392909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es-MX" dirty="0" smtClean="0"/>
              <a:t> servicio a la sociedad, para que nuestros pueblos tengan vida de Cristo.</a:t>
            </a:r>
          </a:p>
          <a:p>
            <a:pPr algn="just">
              <a:buFont typeface="Wingdings" pitchFamily="2" charset="2"/>
              <a:buChar char="v"/>
            </a:pPr>
            <a:endParaRPr lang="es-MX" dirty="0" smtClean="0"/>
          </a:p>
          <a:p>
            <a:pPr algn="just">
              <a:buFont typeface="Wingdings" pitchFamily="2" charset="2"/>
              <a:buChar char="v"/>
            </a:pPr>
            <a:r>
              <a:rPr lang="es-MX" dirty="0" smtClean="0"/>
              <a:t>Medios de misión, deben ser instrumentos para lograr la meta. </a:t>
            </a:r>
          </a:p>
          <a:p>
            <a:pPr algn="just">
              <a:buFont typeface="Wingdings" pitchFamily="2" charset="2"/>
              <a:buChar char="v"/>
            </a:pPr>
            <a:endParaRPr lang="es-MX" dirty="0" smtClean="0"/>
          </a:p>
          <a:p>
            <a:pPr algn="just">
              <a:buFont typeface="Wingdings" pitchFamily="2" charset="2"/>
              <a:buChar char="v"/>
            </a:pPr>
            <a:r>
              <a:rPr lang="es-MX" dirty="0" smtClean="0"/>
              <a:t>Poniendo en práctica esto estamos cumpliendo el mandato de Jesús.  </a:t>
            </a:r>
          </a:p>
          <a:p>
            <a:pPr algn="just">
              <a:buFont typeface="Wingdings" pitchFamily="2" charset="2"/>
              <a:buChar char="v"/>
            </a:pPr>
            <a:endParaRPr lang="es-MX" dirty="0" smtClean="0"/>
          </a:p>
          <a:p>
            <a:pPr algn="just">
              <a:buFont typeface="Wingdings" pitchFamily="2" charset="2"/>
              <a:buChar char="v"/>
            </a:pPr>
            <a:r>
              <a:rPr lang="es-MX" dirty="0" smtClean="0"/>
              <a:t>No podemos desaprovechar esta hora de gracia. </a:t>
            </a:r>
          </a:p>
          <a:p>
            <a:pPr algn="just">
              <a:buFont typeface="Wingdings" pitchFamily="2" charset="2"/>
              <a:buChar char="v"/>
            </a:pPr>
            <a:endParaRPr lang="es-MX" dirty="0" smtClean="0"/>
          </a:p>
          <a:p>
            <a:pPr algn="just">
              <a:buFont typeface="Wingdings" pitchFamily="2" charset="2"/>
              <a:buChar char="v"/>
            </a:pPr>
            <a:r>
              <a:rPr lang="es-MX" dirty="0" smtClean="0"/>
              <a:t>Necesitamos salir al encuentro de las personas, de las familias, las comunidades y los pueblos.  </a:t>
            </a:r>
            <a:endParaRPr lang="es-ES" dirty="0"/>
          </a:p>
        </p:txBody>
      </p:sp>
      <p:pic>
        <p:nvPicPr>
          <p:cNvPr id="6" name="5 Imagen" descr="P11607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785794"/>
            <a:ext cx="2988228" cy="1984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tt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2857496"/>
            <a:ext cx="1666657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7 Imagen" descr="15018295_7351_ayuda_alnecesitado11_H194758_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04" y="4500570"/>
            <a:ext cx="1643054" cy="2190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11 CuadroTexto"/>
          <p:cNvSpPr txBox="1"/>
          <p:nvPr/>
        </p:nvSpPr>
        <p:spPr>
          <a:xfrm rot="729394">
            <a:off x="56248" y="3213069"/>
            <a:ext cx="2787029" cy="83099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70000"/>
                  <a:satMod val="130000"/>
                </a:schemeClr>
              </a:gs>
              <a:gs pos="43000">
                <a:schemeClr val="accent2">
                  <a:tint val="44000"/>
                  <a:satMod val="165000"/>
                </a:schemeClr>
              </a:gs>
              <a:gs pos="93000">
                <a:schemeClr val="accent2">
                  <a:tint val="15000"/>
                  <a:satMod val="165000"/>
                </a:schemeClr>
              </a:gs>
              <a:gs pos="100000">
                <a:schemeClr val="accent2">
                  <a:tint val="5000"/>
                  <a:satMod val="250000"/>
                </a:schemeClr>
              </a:gs>
            </a:gsLst>
            <a:lin ang="18900000" scaled="1"/>
            <a:tileRect/>
          </a:gradFill>
          <a:scene3d>
            <a:camera prst="perspectiveLef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 smtClean="0"/>
              <a:t>“Vayan por todo el mundo y proclamen la buena noticia a toda creatura” (Mc.16,15)</a:t>
            </a:r>
            <a:endParaRPr lang="es-ES" sz="1600" dirty="0"/>
          </a:p>
        </p:txBody>
      </p:sp>
      <p:sp>
        <p:nvSpPr>
          <p:cNvPr id="9" name="8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the_cross_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1500174"/>
            <a:ext cx="3000364" cy="2250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9970816">
            <a:off x="5548355" y="1095333"/>
            <a:ext cx="2571768" cy="1143000"/>
          </a:xfrm>
        </p:spPr>
        <p:txBody>
          <a:bodyPr/>
          <a:lstStyle/>
          <a:p>
            <a:r>
              <a:rPr lang="es-MX" dirty="0" smtClean="0"/>
              <a:t>ACTUAR: </a:t>
            </a:r>
            <a:endParaRPr lang="es-ES" dirty="0"/>
          </a:p>
        </p:txBody>
      </p:sp>
      <p:pic>
        <p:nvPicPr>
          <p:cNvPr id="4" name="3 Imagen" descr="prayerwalk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4000504"/>
            <a:ext cx="3429024" cy="2287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e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3000372"/>
            <a:ext cx="2671762" cy="2003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CuadroTexto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¿A qué nos comprometemos para ser misioneros en: nuestra familia, nuestra parroquia, nuestro ambiente? </a:t>
            </a:r>
            <a:endParaRPr lang="es-E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28794" y="2428868"/>
            <a:ext cx="6143668" cy="1143000"/>
          </a:xfrm>
        </p:spPr>
        <p:txBody>
          <a:bodyPr>
            <a:noAutofit/>
          </a:bodyPr>
          <a:lstStyle/>
          <a:p>
            <a:r>
              <a:rPr lang="es-MX" sz="8000" dirty="0" smtClean="0"/>
              <a:t>CELEBREMOS:</a:t>
            </a:r>
            <a:endParaRPr lang="es-ES" sz="8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4572008"/>
            <a:ext cx="7851648" cy="1828800"/>
          </a:xfrm>
        </p:spPr>
        <p:txBody>
          <a:bodyPr/>
          <a:lstStyle/>
          <a:p>
            <a:pPr algn="ctr"/>
            <a:r>
              <a:rPr lang="es-MX" dirty="0" smtClean="0"/>
              <a:t>GRACIAS…</a:t>
            </a:r>
            <a:endParaRPr lang="es-ES" dirty="0"/>
          </a:p>
        </p:txBody>
      </p:sp>
      <p:pic>
        <p:nvPicPr>
          <p:cNvPr id="4" name="3 Imagen" descr="cristo con ove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0" y="1357298"/>
            <a:ext cx="3429024" cy="40341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CuadroTexto"/>
          <p:cNvSpPr txBox="1"/>
          <p:nvPr/>
        </p:nvSpPr>
        <p:spPr>
          <a:xfrm rot="1800935">
            <a:off x="5988101" y="1490719"/>
            <a:ext cx="263177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VAYAMOS A MISIONAR</a:t>
            </a:r>
            <a:endParaRPr lang="es-ES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 rot="20349274">
            <a:off x="184135" y="1294839"/>
            <a:ext cx="292895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CON TODA DISPOSICIÓN</a:t>
            </a:r>
            <a:endParaRPr lang="es-ES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265</TotalTime>
  <Words>503</Words>
  <Application>Microsoft Office PowerPoint</Application>
  <PresentationFormat>Presentación en pantalla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Flujo</vt:lpstr>
      <vt:lpstr>MI COMPROMISO VOCACIONAL COMO RESPUESTA AL MUNDO DE HOY</vt:lpstr>
      <vt:lpstr>OBJETIVO:</vt:lpstr>
      <vt:lpstr>ORACIÓN</vt:lpstr>
      <vt:lpstr>¿Qué significado tiene?</vt:lpstr>
      <vt:lpstr>¿Qué entendemos del texto? ¿Cómo podemos responder a este desafío?</vt:lpstr>
      <vt:lpstr>a) Alimento de       la palabra.</vt:lpstr>
      <vt:lpstr>b) Alimento de la Eucaristía</vt:lpstr>
      <vt:lpstr>Construir la Iglesia como casa y escuela de comunión.</vt:lpstr>
      <vt:lpstr>Diapositiva 9</vt:lpstr>
      <vt:lpstr>d) Servir a la sociedad y en especial a los pobres.</vt:lpstr>
      <vt:lpstr>ACTUAR: </vt:lpstr>
      <vt:lpstr>CELEBREMOS:</vt:lpstr>
      <vt:lpstr>GRACIAS…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 COMPROMISO VOCACIONAL COMO RESPUESTA AL MUNDO DE HOY</dc:title>
  <dc:creator>Dj Skala 27</dc:creator>
  <cp:lastModifiedBy>Dj Skala 27</cp:lastModifiedBy>
  <cp:revision>31</cp:revision>
  <dcterms:created xsi:type="dcterms:W3CDTF">2010-02-03T23:31:34Z</dcterms:created>
  <dcterms:modified xsi:type="dcterms:W3CDTF">2010-02-28T19:23:26Z</dcterms:modified>
</cp:coreProperties>
</file>